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3"/>
  </p:notesMasterIdLst>
  <p:handoutMasterIdLst>
    <p:handoutMasterId r:id="rId154"/>
  </p:handoutMasterIdLst>
  <p:sldIdLst>
    <p:sldId id="1463" r:id="rId6"/>
    <p:sldId id="1523" r:id="rId7"/>
    <p:sldId id="1655" r:id="rId8"/>
    <p:sldId id="1643" r:id="rId9"/>
    <p:sldId id="1472" r:id="rId10"/>
    <p:sldId id="1473" r:id="rId11"/>
    <p:sldId id="1500" r:id="rId12"/>
    <p:sldId id="1477" r:id="rId13"/>
    <p:sldId id="1503" r:id="rId14"/>
    <p:sldId id="1502" r:id="rId15"/>
    <p:sldId id="1494" r:id="rId16"/>
    <p:sldId id="1507" r:id="rId17"/>
    <p:sldId id="1508" r:id="rId18"/>
    <p:sldId id="1505" r:id="rId19"/>
    <p:sldId id="1506" r:id="rId20"/>
    <p:sldId id="1648" r:id="rId21"/>
    <p:sldId id="1504" r:id="rId22"/>
    <p:sldId id="1642" r:id="rId23"/>
    <p:sldId id="1525" r:id="rId24"/>
    <p:sldId id="1674" r:id="rId25"/>
    <p:sldId id="1675" r:id="rId26"/>
    <p:sldId id="1676" r:id="rId27"/>
    <p:sldId id="1677" r:id="rId28"/>
    <p:sldId id="1678" r:id="rId29"/>
    <p:sldId id="1644" r:id="rId30"/>
    <p:sldId id="1661" r:id="rId31"/>
    <p:sldId id="1510" r:id="rId32"/>
    <p:sldId id="1513" r:id="rId33"/>
    <p:sldId id="1587" r:id="rId34"/>
    <p:sldId id="1662" r:id="rId35"/>
    <p:sldId id="1588" r:id="rId36"/>
    <p:sldId id="1514" r:id="rId37"/>
    <p:sldId id="1515" r:id="rId38"/>
    <p:sldId id="1673" r:id="rId39"/>
    <p:sldId id="1679" r:id="rId40"/>
    <p:sldId id="1680" r:id="rId41"/>
    <p:sldId id="1520" r:id="rId42"/>
    <p:sldId id="1521" r:id="rId43"/>
    <p:sldId id="1613" r:id="rId44"/>
    <p:sldId id="1527" r:id="rId45"/>
    <p:sldId id="1529" r:id="rId46"/>
    <p:sldId id="1530" r:id="rId47"/>
    <p:sldId id="1531" r:id="rId48"/>
    <p:sldId id="1528" r:id="rId49"/>
    <p:sldId id="1533" r:id="rId50"/>
    <p:sldId id="1681" r:id="rId51"/>
    <p:sldId id="1539" r:id="rId52"/>
    <p:sldId id="1540" r:id="rId53"/>
    <p:sldId id="1541" r:id="rId54"/>
    <p:sldId id="1542" r:id="rId55"/>
    <p:sldId id="1543" r:id="rId56"/>
    <p:sldId id="1544" r:id="rId57"/>
    <p:sldId id="1545" r:id="rId58"/>
    <p:sldId id="1548" r:id="rId59"/>
    <p:sldId id="1550" r:id="rId60"/>
    <p:sldId id="1549" r:id="rId61"/>
    <p:sldId id="1553" r:id="rId62"/>
    <p:sldId id="1551" r:id="rId63"/>
    <p:sldId id="1552" r:id="rId64"/>
    <p:sldId id="1554" r:id="rId65"/>
    <p:sldId id="1692" r:id="rId66"/>
    <p:sldId id="1693" r:id="rId67"/>
    <p:sldId id="1546" r:id="rId68"/>
    <p:sldId id="1695" r:id="rId69"/>
    <p:sldId id="1565" r:id="rId70"/>
    <p:sldId id="1566" r:id="rId71"/>
    <p:sldId id="1708" r:id="rId72"/>
    <p:sldId id="1682" r:id="rId73"/>
    <p:sldId id="1696" r:id="rId74"/>
    <p:sldId id="1694" r:id="rId75"/>
    <p:sldId id="1697" r:id="rId76"/>
    <p:sldId id="1698" r:id="rId77"/>
    <p:sldId id="1699" r:id="rId78"/>
    <p:sldId id="1700" r:id="rId79"/>
    <p:sldId id="1701" r:id="rId80"/>
    <p:sldId id="1702" r:id="rId81"/>
    <p:sldId id="1567" r:id="rId82"/>
    <p:sldId id="1568" r:id="rId83"/>
    <p:sldId id="1569" r:id="rId84"/>
    <p:sldId id="1703" r:id="rId85"/>
    <p:sldId id="1571" r:id="rId86"/>
    <p:sldId id="1572" r:id="rId87"/>
    <p:sldId id="1583" r:id="rId88"/>
    <p:sldId id="1622" r:id="rId89"/>
    <p:sldId id="1666" r:id="rId90"/>
    <p:sldId id="1704" r:id="rId91"/>
    <p:sldId id="1667" r:id="rId92"/>
    <p:sldId id="1672" r:id="rId93"/>
    <p:sldId id="1574" r:id="rId94"/>
    <p:sldId id="1575" r:id="rId95"/>
    <p:sldId id="1577" r:id="rId96"/>
    <p:sldId id="1578" r:id="rId97"/>
    <p:sldId id="1584" r:id="rId98"/>
    <p:sldId id="1671" r:id="rId99"/>
    <p:sldId id="1586" r:id="rId100"/>
    <p:sldId id="1591" r:id="rId101"/>
    <p:sldId id="1589" r:id="rId102"/>
    <p:sldId id="1590" r:id="rId103"/>
    <p:sldId id="1593" r:id="rId104"/>
    <p:sldId id="1592" r:id="rId105"/>
    <p:sldId id="1594" r:id="rId106"/>
    <p:sldId id="1596" r:id="rId107"/>
    <p:sldId id="1595" r:id="rId108"/>
    <p:sldId id="1597" r:id="rId109"/>
    <p:sldId id="1599" r:id="rId110"/>
    <p:sldId id="1600" r:id="rId111"/>
    <p:sldId id="1601" r:id="rId112"/>
    <p:sldId id="1602" r:id="rId113"/>
    <p:sldId id="1649" r:id="rId114"/>
    <p:sldId id="1603" r:id="rId115"/>
    <p:sldId id="1604" r:id="rId116"/>
    <p:sldId id="1605" r:id="rId117"/>
    <p:sldId id="1606" r:id="rId118"/>
    <p:sldId id="1705" r:id="rId119"/>
    <p:sldId id="1650" r:id="rId120"/>
    <p:sldId id="1607" r:id="rId121"/>
    <p:sldId id="1609" r:id="rId122"/>
    <p:sldId id="1598" r:id="rId123"/>
    <p:sldId id="1610" r:id="rId124"/>
    <p:sldId id="1618" r:id="rId125"/>
    <p:sldId id="1611" r:id="rId126"/>
    <p:sldId id="1614" r:id="rId127"/>
    <p:sldId id="1615" r:id="rId128"/>
    <p:sldId id="1706" r:id="rId129"/>
    <p:sldId id="1616" r:id="rId130"/>
    <p:sldId id="1647" r:id="rId131"/>
    <p:sldId id="1617" r:id="rId132"/>
    <p:sldId id="1707" r:id="rId133"/>
    <p:sldId id="1620" r:id="rId134"/>
    <p:sldId id="1621" r:id="rId135"/>
    <p:sldId id="1612" r:id="rId136"/>
    <p:sldId id="1624" r:id="rId137"/>
    <p:sldId id="1625" r:id="rId138"/>
    <p:sldId id="1626" r:id="rId139"/>
    <p:sldId id="1627" r:id="rId140"/>
    <p:sldId id="1629" r:id="rId141"/>
    <p:sldId id="1630" r:id="rId142"/>
    <p:sldId id="1628" r:id="rId143"/>
    <p:sldId id="1633" r:id="rId144"/>
    <p:sldId id="1637" r:id="rId145"/>
    <p:sldId id="1645" r:id="rId146"/>
    <p:sldId id="1651" r:id="rId147"/>
    <p:sldId id="1653" r:id="rId148"/>
    <p:sldId id="1638" r:id="rId149"/>
    <p:sldId id="1640" r:id="rId150"/>
    <p:sldId id="1641" r:id="rId151"/>
    <p:sldId id="1471" r:id="rId1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 id="1503"/>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695"/>
            <p14:sldId id="1565"/>
            <p14:sldId id="1566"/>
            <p14:sldId id="1708"/>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Lst>
        </p14:section>
        <p14:section name="Phase 1 Monitoring" id="{507EC792-29A1-4B15-A1EE-3B45A719A688}">
          <p14:sldIdLst>
            <p14:sldId id="1574"/>
            <p14:sldId id="1575"/>
            <p14:sldId id="1577"/>
            <p14:sldId id="1578"/>
          </p14:sldIdLst>
        </p14:section>
        <p14:section name="Phase 2" id="{8DCA3929-6BFE-4226-B940-FDA821C44E21}">
          <p14:sldIdLst>
            <p14:sldId id="1584"/>
          </p14:sldIdLst>
        </p14:section>
        <p14:section name="Prepare ML Training Set" id="{07627869-B881-4F6D-9711-3ACE257117F7}">
          <p14:sldIdLst>
            <p14:sldId id="1671"/>
            <p14:sldId id="1586"/>
            <p14:sldId id="1591"/>
          </p14:sldIdLst>
        </p14:section>
        <p14:section name="Create AML Workspace &amp; Experiment" id="{612B92D3-71B6-417C-8941-D042875982B4}">
          <p14:sldIdLst>
            <p14:sldId id="1589"/>
            <p14:sldId id="1590"/>
            <p14:sldId id="1593"/>
            <p14:sldId id="1592"/>
            <p14:sldId id="1594"/>
            <p14:sldId id="1596"/>
            <p14:sldId id="1595"/>
            <p14:sldId id="1597"/>
            <p14:sldId id="1599"/>
            <p14:sldId id="1600"/>
            <p14:sldId id="1601"/>
            <p14:sldId id="1602"/>
          </p14:sldIdLst>
        </p14:section>
        <p14:section name="Phase 3 - Use AML Web Service" id="{897A500E-4037-4842-B028-94AD4A6B3F28}">
          <p14:sldIdLst>
            <p14:sldId id="1649"/>
            <p14:sldId id="1603"/>
            <p14:sldId id="1604"/>
            <p14:sldId id="1605"/>
            <p14:sldId id="1606"/>
            <p14:sldId id="1705"/>
          </p14:sldIdLst>
        </p14:section>
        <p14:section name="Phase 4" id="{27776F50-A698-449B-A176-8910EE52FA98}">
          <p14:sldIdLst>
            <p14:sldId id="1650"/>
          </p14:sldIdLst>
        </p14:section>
        <p14:section name="Create SQL DW" id="{542E1D82-149F-4C0D-95D2-11C0B0ED0784}">
          <p14:sldIdLst>
            <p14:sldId id="1607"/>
            <p14:sldId id="1609"/>
            <p14:sldId id="1598"/>
            <p14:sldId id="1610"/>
          </p14:sldIdLst>
        </p14:section>
        <p14:section name="Create Data Factory" id="{A7A83000-F84F-4FDF-BF9B-E111705860F3}">
          <p14:sldIdLst>
            <p14:sldId id="1618"/>
            <p14:sldId id="1611"/>
            <p14:sldId id="1614"/>
            <p14:sldId id="1615"/>
            <p14:sldId id="1706"/>
            <p14:sldId id="1616"/>
            <p14:sldId id="1647"/>
            <p14:sldId id="1617"/>
            <p14:sldId id="1707"/>
          </p14:sldIdLst>
        </p14:section>
        <p14:section name="Monitor Data Factory" id="{5150DF23-B3C9-4508-840D-CF51E0B1C94E}">
          <p14:sldIdLst>
            <p14:sldId id="1620"/>
            <p14:sldId id="1621"/>
          </p14:sldIdLst>
        </p14:section>
        <p14:section name="Create Historical Report" id="{D6190613-D66C-438C-90D6-BCCA620A7169}">
          <p14:sldIdLst>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6" autoAdjust="0"/>
    <p:restoredTop sz="94187" autoAdjust="0"/>
  </p:normalViewPr>
  <p:slideViewPr>
    <p:cSldViewPr>
      <p:cViewPr varScale="1">
        <p:scale>
          <a:sx n="81" d="100"/>
          <a:sy n="81" d="100"/>
        </p:scale>
        <p:origin x="34"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handoutMaster" Target="handoutMasters/handoutMaster1.xml"/><Relationship Id="rId159"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microsoft.com/office/2015/10/relationships/revisionInfo" Target="revisionInfo.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commentAuthors" Target="commentAuthor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6/6/2017 9:21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6/6/2017 5:51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6/6/2017 5:51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6/6/2017 5:51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1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13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2.png"/></Relationships>
</file>

<file path=ppt/slides/_rels/slide1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1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5.png"/><Relationship Id="rId7" Type="http://schemas.openxmlformats.org/officeDocument/2006/relationships/image" Target="../media/image21.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a:t>
            </a:r>
            <a:r>
              <a:rPr lang="en-US" sz="1800" b="1" dirty="0"/>
              <a:t>+ NEW</a:t>
            </a:r>
            <a:r>
              <a:rPr lang="en-US" sz="1800" dirty="0"/>
              <a:t>, </a:t>
            </a:r>
            <a:r>
              <a:rPr lang="en-US" sz="1800" b="1" dirty="0"/>
              <a:t>Blank Experiment</a:t>
            </a:r>
            <a:endParaRPr lang="en-GB" sz="1800" b="1" dirty="0"/>
          </a:p>
        </p:txBody>
      </p:sp>
      <p:pic>
        <p:nvPicPr>
          <p:cNvPr id="5" name="Picture Placeholder 4"/>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29638967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sp>
        <p:nvSpPr>
          <p:cNvPr id="4" name="Content Placeholder 3"/>
          <p:cNvSpPr>
            <a:spLocks noGrp="1"/>
          </p:cNvSpPr>
          <p:nvPr>
            <p:ph sz="quarter" idx="11"/>
          </p:nvPr>
        </p:nvSpPr>
        <p:spPr>
          <a:xfrm>
            <a:off x="183263" y="1394165"/>
            <a:ext cx="3750012" cy="3757952"/>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a:t>
            </a:r>
            <a:r>
              <a:rPr lang="en-US" sz="1800" b="1" dirty="0"/>
              <a:t>RUN</a:t>
            </a:r>
            <a:endParaRPr lang="en-GB" sz="1800" b="1" dirty="0"/>
          </a:p>
        </p:txBody>
      </p:sp>
      <p:pic>
        <p:nvPicPr>
          <p:cNvPr id="6" name="Picture Placeholder 5"/>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33691904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p>
          <a:p>
            <a:r>
              <a:rPr lang="en-US" sz="1800" dirty="0"/>
              <a:t>Close the Visualize window</a:t>
            </a:r>
            <a:endParaRPr lang="en-GB" sz="1800" dirty="0"/>
          </a:p>
        </p:txBody>
      </p:sp>
      <p:pic>
        <p:nvPicPr>
          <p:cNvPr id="8" name="Picture Placeholder 7"/>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9219411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b="1" dirty="0">
                <a:sym typeface="Wingdings" panose="05000000000000000000" pitchFamily="2" charset="2"/>
              </a:rPr>
              <a:t>intent, product, offer, outcome</a:t>
            </a:r>
            <a:r>
              <a:rPr lang="en-US" sz="1800" b="1" dirty="0"/>
              <a:t> </a:t>
            </a:r>
          </a:p>
          <a:p>
            <a:r>
              <a:rPr lang="en-US" sz="1800" dirty="0"/>
              <a:t>Click </a:t>
            </a:r>
            <a:r>
              <a:rPr lang="en-US" sz="1800" b="1" dirty="0"/>
              <a:t>RUN</a:t>
            </a:r>
          </a:p>
        </p:txBody>
      </p:sp>
      <p:pic>
        <p:nvPicPr>
          <p:cNvPr id="5" name="Picture Placeholder 4"/>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828768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b="1" dirty="0">
                <a:sym typeface="Wingdings" panose="05000000000000000000" pitchFamily="2" charset="2"/>
              </a:rPr>
              <a:t>0.8</a:t>
            </a:r>
          </a:p>
          <a:p>
            <a:r>
              <a:rPr lang="en-US" sz="1800" dirty="0">
                <a:sym typeface="Wingdings" panose="05000000000000000000" pitchFamily="2" charset="2"/>
              </a:rPr>
              <a:t>Under Machine Learning  Initialize Model  Classification, drag </a:t>
            </a:r>
            <a:r>
              <a:rPr lang="en-US" sz="1800" b="1" dirty="0">
                <a:sym typeface="Wingdings" panose="05000000000000000000" pitchFamily="2" charset="2"/>
              </a:rPr>
              <a:t>Two-Class Decision Forest </a:t>
            </a:r>
            <a:r>
              <a:rPr lang="en-US" sz="1800" dirty="0">
                <a:sym typeface="Wingdings" panose="05000000000000000000" pitchFamily="2" charset="2"/>
              </a:rPr>
              <a:t>onto the canvas</a:t>
            </a: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27040115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487108"/>
          </a:xfrm>
        </p:spPr>
        <p:txBody>
          <a:bodyPr/>
          <a:lstStyle/>
          <a:p>
            <a:r>
              <a:rPr lang="en-US" sz="1800" dirty="0">
                <a:sym typeface="Wingdings" panose="05000000000000000000" pitchFamily="2" charset="2"/>
              </a:rPr>
              <a:t>Under Machine Learning  Train, drag </a:t>
            </a:r>
            <a:r>
              <a:rPr lang="en-US" sz="1800" b="1" dirty="0">
                <a:sym typeface="Wingdings" panose="05000000000000000000" pitchFamily="2" charset="2"/>
              </a:rPr>
              <a:t>Train Model </a:t>
            </a:r>
            <a:r>
              <a:rPr lang="en-US" sz="1800" dirty="0">
                <a:sym typeface="Wingdings" panose="05000000000000000000" pitchFamily="2" charset="2"/>
              </a:rPr>
              <a:t>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Click on the column name text box and choose </a:t>
            </a:r>
            <a:r>
              <a:rPr lang="en-US" sz="1800" b="1" dirty="0">
                <a:sym typeface="Wingdings" panose="05000000000000000000" pitchFamily="2" charset="2"/>
              </a:rPr>
              <a:t>outcome</a:t>
            </a:r>
            <a:r>
              <a:rPr lang="en-US" sz="1800" dirty="0">
                <a:sym typeface="Wingdings" panose="05000000000000000000" pitchFamily="2" charset="2"/>
              </a:rPr>
              <a:t> </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107007025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a:t>
            </a:r>
            <a:r>
              <a:rPr lang="en-US" sz="1800" b="1" dirty="0">
                <a:sym typeface="Wingdings" panose="05000000000000000000" pitchFamily="2" charset="2"/>
              </a:rPr>
              <a:t>Score Model </a:t>
            </a:r>
            <a:r>
              <a:rPr lang="en-US" sz="1800" dirty="0">
                <a:sym typeface="Wingdings" panose="05000000000000000000" pitchFamily="2" charset="2"/>
              </a:rPr>
              <a:t>onto the canvas</a:t>
            </a:r>
          </a:p>
          <a:p>
            <a:r>
              <a:rPr lang="en-US" sz="1800" dirty="0">
                <a:sym typeface="Wingdings" panose="05000000000000000000" pitchFamily="2" charset="2"/>
              </a:rPr>
              <a:t>Connect it to the second Split Data output and to the trained model</a:t>
            </a:r>
          </a:p>
          <a:p>
            <a:r>
              <a:rPr lang="en-US" sz="1800" dirty="0">
                <a:sym typeface="Wingdings" panose="05000000000000000000" pitchFamily="2" charset="2"/>
              </a:rPr>
              <a:t>Under Machine Learning  Evaluate, drag </a:t>
            </a:r>
            <a:r>
              <a:rPr lang="en-US" sz="1800" b="1" dirty="0">
                <a:sym typeface="Wingdings" panose="05000000000000000000" pitchFamily="2" charset="2"/>
              </a:rPr>
              <a:t>Evaluate Model</a:t>
            </a:r>
            <a:r>
              <a:rPr lang="en-US" sz="1800" dirty="0">
                <a:sym typeface="Wingdings" panose="05000000000000000000" pitchFamily="2" charset="2"/>
              </a:rPr>
              <a:t>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a:t>
            </a:r>
            <a:r>
              <a:rPr lang="en-US" sz="1800" b="1" dirty="0">
                <a:sym typeface="Wingdings" panose="05000000000000000000" pitchFamily="2" charset="2"/>
              </a:rPr>
              <a:t>Run</a:t>
            </a:r>
          </a:p>
        </p:txBody>
      </p:sp>
      <p:pic>
        <p:nvPicPr>
          <p:cNvPr id="8" name="Picture Placeholder 7"/>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389878462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0.609. Your figure will be slightly different because of randomness in the simulator.</a:t>
            </a:r>
          </a:p>
          <a:p>
            <a:r>
              <a:rPr lang="en-US" sz="1800" i="1" dirty="0"/>
              <a:t>In the simplest interpretation, if 50% of customers would want each of the two offers, machine learning allows us to predict the correct offer for 60.9%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pic>
        <p:nvPicPr>
          <p:cNvPr id="6" name="Picture Placeholder 5"/>
          <p:cNvPicPr>
            <a:picLocks noGrp="1" noChangeAspect="1"/>
          </p:cNvPicPr>
          <p:nvPr>
            <p:ph type="pic" sz="quarter" idx="10"/>
          </p:nvPr>
        </p:nvPicPr>
        <p:blipFill>
          <a:blip r:embed="rId2"/>
          <a:srcRect t="71" b="71"/>
          <a:stretch>
            <a:fillRect/>
          </a:stretch>
        </p:blipFill>
        <p:spPr>
          <a:prstGeom prst="rect">
            <a:avLst/>
          </a:prstGeom>
        </p:spPr>
      </p:pic>
    </p:spTree>
    <p:extLst>
      <p:ext uri="{BB962C8B-B14F-4D97-AF65-F5344CB8AC3E}">
        <p14:creationId xmlns:p14="http://schemas.microsoft.com/office/powerpoint/2010/main" val="38692228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2" y="1211287"/>
            <a:ext cx="3566121" cy="5841599"/>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a:t>
            </a:r>
            <a:r>
              <a:rPr lang="en-US" sz="1800" b="1" dirty="0"/>
              <a:t>Set up Web Service </a:t>
            </a:r>
            <a:r>
              <a:rPr lang="en-US" sz="1800" dirty="0">
                <a:sym typeface="Wingdings" panose="05000000000000000000" pitchFamily="2" charset="2"/>
              </a:rPr>
              <a:t> </a:t>
            </a:r>
            <a:r>
              <a:rPr lang="en-US" sz="1800" b="1" dirty="0">
                <a:sym typeface="Wingdings" panose="05000000000000000000" pitchFamily="2" charset="2"/>
              </a:rPr>
              <a:t>Predictive Web Service</a:t>
            </a:r>
          </a:p>
          <a:p>
            <a:r>
              <a:rPr lang="en-US" sz="1800" dirty="0">
                <a:sym typeface="Wingdings" panose="05000000000000000000" pitchFamily="2" charset="2"/>
              </a:rPr>
              <a:t>Change the connection from Web service input to go to Score Model, rather than Edit Metadata.  Delete and reconnect…</a:t>
            </a:r>
          </a:p>
          <a:p>
            <a:r>
              <a:rPr lang="en-US" sz="1800" dirty="0">
                <a:sym typeface="Wingdings" panose="05000000000000000000" pitchFamily="2" charset="2"/>
              </a:rPr>
              <a:t>Click </a:t>
            </a:r>
            <a:r>
              <a:rPr lang="en-US" sz="1800" b="1" dirty="0">
                <a:sym typeface="Wingdings" panose="05000000000000000000" pitchFamily="2" charset="2"/>
              </a:rPr>
              <a:t>RUN</a:t>
            </a:r>
          </a:p>
          <a:p>
            <a:r>
              <a:rPr lang="en-US" sz="1800" dirty="0"/>
              <a:t>Click </a:t>
            </a:r>
            <a:r>
              <a:rPr lang="en-US" sz="1800" b="1" dirty="0"/>
              <a:t>DEPLOY WEB SERVICE </a:t>
            </a:r>
            <a:r>
              <a:rPr lang="en-US" sz="1800" dirty="0"/>
              <a:t>&gt; </a:t>
            </a:r>
            <a:r>
              <a:rPr lang="en-US" sz="1800" b="1" dirty="0"/>
              <a:t>Deploy Web Service New</a:t>
            </a:r>
          </a:p>
          <a:p>
            <a:r>
              <a:rPr lang="en-US" sz="1800" dirty="0"/>
              <a:t>Choose Price Plan (cisbot00amlPlan) created along with the AML workspace</a:t>
            </a:r>
          </a:p>
          <a:p>
            <a:r>
              <a:rPr lang="en-US" sz="1800" dirty="0"/>
              <a:t>Click </a:t>
            </a:r>
            <a:r>
              <a:rPr lang="en-US" sz="1800" b="1" dirty="0"/>
              <a:t>Deploy</a:t>
            </a:r>
          </a:p>
          <a:p>
            <a:endParaRPr lang="en-GB" dirty="0"/>
          </a:p>
        </p:txBody>
      </p:sp>
      <p:pic>
        <p:nvPicPr>
          <p:cNvPr id="5" name="Picture Placeholder 4"/>
          <p:cNvPicPr>
            <a:picLocks noGrp="1" noChangeAspect="1"/>
          </p:cNvPicPr>
          <p:nvPr>
            <p:ph type="pic" sz="quarter" idx="10"/>
          </p:nvPr>
        </p:nvPicPr>
        <p:blipFill>
          <a:blip r:embed="rId2"/>
          <a:srcRect l="234" r="234"/>
          <a:stretch>
            <a:fillRect/>
          </a:stretch>
        </p:blipFill>
        <p:spPr>
          <a:prstGeom prst="rect">
            <a:avLst/>
          </a:prstGeom>
        </p:spPr>
      </p:pic>
    </p:spTree>
    <p:extLst>
      <p:ext uri="{BB962C8B-B14F-4D97-AF65-F5344CB8AC3E}">
        <p14:creationId xmlns:p14="http://schemas.microsoft.com/office/powerpoint/2010/main" val="29646118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(1/5)</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(2/5)</a:t>
            </a:r>
            <a:endParaRPr lang="en-GB" sz="2400" dirty="0"/>
          </a:p>
        </p:txBody>
      </p:sp>
      <p:sp>
        <p:nvSpPr>
          <p:cNvPr id="4" name="Content Placeholder 3"/>
          <p:cNvSpPr>
            <a:spLocks noGrp="1"/>
          </p:cNvSpPr>
          <p:nvPr>
            <p:ph sz="quarter" idx="11"/>
          </p:nvPr>
        </p:nvSpPr>
        <p:spPr>
          <a:xfrm>
            <a:off x="183263" y="1394165"/>
            <a:ext cx="3566121" cy="1181862"/>
          </a:xfrm>
        </p:spPr>
        <p:txBody>
          <a:bodyPr/>
          <a:lstStyle/>
          <a:p>
            <a:r>
              <a:rPr lang="en-US" sz="1800" dirty="0"/>
              <a:t>Copy the Primary Key and Request-Response URI.  Save it somewhere.  You’ll need it for the next step.</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81862"/>
          </a:xfrm>
        </p:spPr>
        <p:txBody>
          <a:bodyPr/>
          <a:lstStyle/>
          <a:p>
            <a:r>
              <a:rPr lang="en-US" sz="2400" dirty="0"/>
              <a:t>Integrate Azure ML web service with your Bot (3/5)</a:t>
            </a:r>
            <a:endParaRPr lang="en-GB" sz="2400" dirty="0"/>
          </a:p>
        </p:txBody>
      </p:sp>
      <p:sp>
        <p:nvSpPr>
          <p:cNvPr id="4" name="Content Placeholder 3"/>
          <p:cNvSpPr>
            <a:spLocks noGrp="1"/>
          </p:cNvSpPr>
          <p:nvPr>
            <p:ph sz="quarter" idx="11"/>
          </p:nvPr>
        </p:nvSpPr>
        <p:spPr>
          <a:xfrm>
            <a:off x="183263" y="1394165"/>
            <a:ext cx="3474681" cy="3591752"/>
          </a:xfrm>
        </p:spPr>
        <p:txBody>
          <a:bodyPr/>
          <a:lstStyle/>
          <a:p>
            <a:pPr marL="0" indent="0">
              <a:buNone/>
            </a:pPr>
            <a:r>
              <a:rPr lang="en-US" sz="1800" i="1" dirty="0"/>
              <a:t>Provide the AML web service URL and API key</a:t>
            </a:r>
          </a:p>
          <a:p>
            <a:r>
              <a:rPr lang="en-US" sz="1800" dirty="0"/>
              <a:t>Return to Visual Studio Solution.</a:t>
            </a:r>
          </a:p>
          <a:p>
            <a:r>
              <a:rPr lang="en-US" sz="1800" dirty="0"/>
              <a:t>Open </a:t>
            </a:r>
            <a:r>
              <a:rPr lang="en-US" sz="1800" b="1" dirty="0" err="1"/>
              <a:t>Web.config</a:t>
            </a:r>
            <a:r>
              <a:rPr lang="en-US" sz="1800" b="1" dirty="0"/>
              <a:t> </a:t>
            </a:r>
            <a:r>
              <a:rPr lang="en-US" sz="1800" dirty="0"/>
              <a:t>file and paste in the values for </a:t>
            </a:r>
            <a:r>
              <a:rPr lang="en-US" sz="1800" b="1" dirty="0" err="1"/>
              <a:t>AmlWebServiceUrl</a:t>
            </a:r>
            <a:r>
              <a:rPr lang="en-US" sz="1800" dirty="0"/>
              <a:t> and </a:t>
            </a:r>
            <a:r>
              <a:rPr lang="en-US" sz="1800" b="1" dirty="0" err="1"/>
              <a:t>AmlWebServiceApiKey</a:t>
            </a:r>
            <a:r>
              <a:rPr lang="en-US" sz="1800" dirty="0"/>
              <a:t>.  Remember to replace “&amp;” with “&amp;amp;” in the </a:t>
            </a:r>
            <a:r>
              <a:rPr lang="en-US" sz="1800" dirty="0" err="1"/>
              <a:t>AmlWebServiceUrl</a:t>
            </a:r>
            <a:r>
              <a:rPr lang="en-US" sz="1800" dirty="0"/>
              <a:t> setting value.</a:t>
            </a:r>
            <a:endParaRPr lang="en-US" sz="1800" b="1" dirty="0"/>
          </a:p>
          <a:p>
            <a:r>
              <a:rPr lang="en-US" sz="1800" dirty="0"/>
              <a:t>Click </a:t>
            </a:r>
            <a:r>
              <a:rPr lang="en-US" sz="1800" b="1" dirty="0"/>
              <a:t>Save</a:t>
            </a:r>
            <a:endParaRPr lang="en-GB" sz="1800" dirty="0"/>
          </a:p>
        </p:txBody>
      </p:sp>
      <p:pic>
        <p:nvPicPr>
          <p:cNvPr id="5" name="Picture 4"/>
          <p:cNvPicPr>
            <a:picLocks noChangeAspect="1"/>
          </p:cNvPicPr>
          <p:nvPr/>
        </p:nvPicPr>
        <p:blipFill>
          <a:blip r:embed="rId2"/>
          <a:stretch>
            <a:fillRect/>
          </a:stretch>
        </p:blipFill>
        <p:spPr>
          <a:xfrm>
            <a:off x="3881749" y="0"/>
            <a:ext cx="8554726" cy="69945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Update bot code to call AML web service instead of making random offers.</a:t>
            </a:r>
          </a:p>
          <a:p>
            <a:r>
              <a:rPr lang="en-US" sz="1800" dirty="0"/>
              <a:t>In Visual Studio Solution Explorer, open Dialogs/</a:t>
            </a:r>
            <a:r>
              <a:rPr lang="en-US" sz="1800" dirty="0" err="1"/>
              <a:t>BasicLuisDialog.cs</a:t>
            </a:r>
            <a:endParaRPr lang="en-US" sz="1800" dirty="0"/>
          </a:p>
          <a:p>
            <a:r>
              <a:rPr lang="en-US" sz="1800" dirty="0"/>
              <a:t>Go to line 84 and comment out the random offer.</a:t>
            </a:r>
          </a:p>
          <a:p>
            <a:r>
              <a:rPr lang="en-US" sz="1800" dirty="0"/>
              <a:t>Uncomment line 85, where it’s calling </a:t>
            </a:r>
            <a:r>
              <a:rPr lang="en-US" sz="1800" dirty="0" err="1"/>
              <a:t>GetOptimalOfferFromMLService</a:t>
            </a:r>
            <a:r>
              <a:rPr lang="en-US" sz="1800" dirty="0"/>
              <a:t> method.</a:t>
            </a:r>
          </a:p>
          <a:p>
            <a:r>
              <a:rPr lang="en-US" sz="1800" b="1" dirty="0"/>
              <a:t>Rebuild Solution</a:t>
            </a:r>
          </a:p>
        </p:txBody>
      </p:sp>
      <p:pic>
        <p:nvPicPr>
          <p:cNvPr id="3" name="Picture 2"/>
          <p:cNvPicPr>
            <a:picLocks noChangeAspect="1"/>
          </p:cNvPicPr>
          <p:nvPr/>
        </p:nvPicPr>
        <p:blipFill>
          <a:blip r:embed="rId2"/>
          <a:stretch>
            <a:fillRect/>
          </a:stretch>
        </p:blipFill>
        <p:spPr>
          <a:xfrm>
            <a:off x="3873826" y="0"/>
            <a:ext cx="8562263" cy="699452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(5/5)</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Publish your changes to Azure API App.</a:t>
            </a:r>
          </a:p>
          <a:p>
            <a:r>
              <a:rPr lang="en-US" sz="1800" dirty="0"/>
              <a:t>Right-click on project name and choose </a:t>
            </a:r>
            <a:r>
              <a:rPr lang="en-US" sz="1800" b="1" dirty="0"/>
              <a:t>Publish…</a:t>
            </a:r>
            <a:endParaRPr lang="en-US" sz="1800" dirty="0"/>
          </a:p>
          <a:p>
            <a:r>
              <a:rPr lang="en-US" sz="1800" dirty="0"/>
              <a:t>Click </a:t>
            </a:r>
            <a:r>
              <a:rPr lang="en-US" sz="1800" b="1" dirty="0"/>
              <a:t>Publish</a:t>
            </a:r>
            <a:r>
              <a:rPr lang="en-US" sz="1800" dirty="0"/>
              <a:t> again to publish the code changes to your </a:t>
            </a:r>
            <a:r>
              <a:rPr lang="en-US" sz="1800" dirty="0" err="1"/>
              <a:t>cisbot</a:t>
            </a:r>
            <a:r>
              <a:rPr lang="en-US" sz="1800" dirty="0"/>
              <a:t>[</a:t>
            </a:r>
            <a:r>
              <a:rPr lang="en-US" sz="1800" dirty="0" err="1"/>
              <a:t>nn</a:t>
            </a:r>
            <a:r>
              <a:rPr lang="en-US" sz="1800" dirty="0"/>
              <a:t>]</a:t>
            </a:r>
            <a:r>
              <a:rPr lang="en-US" sz="1800" dirty="0" err="1"/>
              <a:t>apiapp</a:t>
            </a:r>
            <a:endParaRPr lang="en-US" sz="1800" dirty="0"/>
          </a:p>
          <a:p>
            <a:r>
              <a:rPr lang="en-US" sz="1800" dirty="0"/>
              <a:t>Test your new code changes either in Skype or with Bot Framework Emulator.</a:t>
            </a:r>
          </a:p>
        </p:txBody>
      </p:sp>
      <p:pic>
        <p:nvPicPr>
          <p:cNvPr id="5" name="Picture 4"/>
          <p:cNvPicPr>
            <a:picLocks noChangeAspect="1"/>
          </p:cNvPicPr>
          <p:nvPr/>
        </p:nvPicPr>
        <p:blipFill>
          <a:blip r:embed="rId2"/>
          <a:stretch>
            <a:fillRect/>
          </a:stretch>
        </p:blipFill>
        <p:spPr>
          <a:xfrm>
            <a:off x="3877594" y="0"/>
            <a:ext cx="8558495" cy="6994525"/>
          </a:xfrm>
          <a:prstGeom prst="rect">
            <a:avLst/>
          </a:prstGeom>
        </p:spPr>
      </p:pic>
    </p:spTree>
    <p:extLst>
      <p:ext uri="{BB962C8B-B14F-4D97-AF65-F5344CB8AC3E}">
        <p14:creationId xmlns:p14="http://schemas.microsoft.com/office/powerpoint/2010/main" val="197615915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78443" y="1302726"/>
            <a:ext cx="3566121" cy="6084743"/>
          </a:xfrm>
        </p:spPr>
        <p:txBody>
          <a:bodyPr/>
          <a:lstStyle/>
          <a:p>
            <a:pPr marL="0" indent="0">
              <a:buNone/>
            </a:pPr>
            <a:r>
              <a:rPr lang="en-US" sz="1800" i="1" dirty="0"/>
              <a:t>Create a Data Warehouse to store structured data extracted from messages.</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Databases</a:t>
            </a:r>
            <a:r>
              <a:rPr lang="en-US" sz="1800" dirty="0">
                <a:sym typeface="Wingdings" panose="05000000000000000000" pitchFamily="2" charset="2"/>
              </a:rPr>
              <a:t>  </a:t>
            </a:r>
            <a:r>
              <a:rPr lang="en-US" sz="1800" b="1" dirty="0">
                <a:sym typeface="Wingdings" panose="05000000000000000000" pitchFamily="2" charset="2"/>
              </a:rPr>
              <a:t>SQL Data Warehouse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[00]</a:t>
            </a:r>
            <a:r>
              <a:rPr lang="en-US" sz="1800" b="1" dirty="0" err="1">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existing resource group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p>
          <a:p>
            <a:r>
              <a:rPr lang="en-US" sz="1800" dirty="0"/>
              <a:t>Under </a:t>
            </a:r>
            <a:r>
              <a:rPr lang="en-US" sz="1800" b="1" dirty="0"/>
              <a:t>Server</a:t>
            </a:r>
            <a:r>
              <a:rPr lang="en-US" sz="1800" dirty="0"/>
              <a:t>, select </a:t>
            </a:r>
            <a:r>
              <a:rPr lang="en-US" sz="1800" b="1" dirty="0"/>
              <a:t>Create a new server</a:t>
            </a:r>
          </a:p>
          <a:p>
            <a:r>
              <a:rPr lang="en-US" sz="1800" dirty="0"/>
              <a:t>Enter a unique name (</a:t>
            </a:r>
            <a:r>
              <a:rPr lang="en-US" sz="1800" b="1" dirty="0" err="1"/>
              <a:t>cisbot</a:t>
            </a:r>
            <a:r>
              <a:rPr lang="en-US" sz="1800" b="1" dirty="0"/>
              <a:t>[00]</a:t>
            </a:r>
            <a:r>
              <a:rPr lang="en-US" sz="1800" b="1" dirty="0" err="1"/>
              <a:t>sqlsvr</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Leave location at West US</a:t>
            </a:r>
          </a:p>
          <a:p>
            <a:r>
              <a:rPr lang="en-US" sz="1800" dirty="0"/>
              <a:t>Click </a:t>
            </a:r>
            <a:r>
              <a:rPr lang="en-US" sz="1800" b="1" dirty="0"/>
              <a:t>Select</a:t>
            </a:r>
          </a:p>
          <a:p>
            <a:endParaRPr lang="en-US" sz="1800" dirty="0"/>
          </a:p>
          <a:p>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6518858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541961"/>
          </a:xfrm>
        </p:spPr>
        <p:txBody>
          <a:bodyPr/>
          <a:lstStyle/>
          <a:p>
            <a:r>
              <a:rPr lang="en-US" sz="1800" dirty="0"/>
              <a:t>Under Performance, select 100</a:t>
            </a:r>
          </a:p>
          <a:p>
            <a:r>
              <a:rPr lang="en-US" sz="1800" dirty="0"/>
              <a:t>Click </a:t>
            </a:r>
            <a:r>
              <a:rPr lang="en-US" sz="1800" b="1" dirty="0"/>
              <a:t>Create</a:t>
            </a:r>
          </a:p>
          <a:p>
            <a:r>
              <a:rPr lang="en-US" sz="1800" dirty="0"/>
              <a:t>Wait for deployment to complete successfully.</a:t>
            </a:r>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09414914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In Visual Studio, Open the </a:t>
            </a:r>
            <a:r>
              <a:rPr lang="en-US" sz="1800" b="1" dirty="0"/>
              <a:t>SQL Server Object Explorer</a:t>
            </a:r>
            <a:r>
              <a:rPr lang="en-US" sz="1800" dirty="0"/>
              <a:t>, under the View menu</a:t>
            </a:r>
          </a:p>
          <a:p>
            <a:r>
              <a:rPr lang="en-US" sz="1800" dirty="0"/>
              <a:t>Right click </a:t>
            </a:r>
            <a:r>
              <a:rPr lang="en-US" sz="1800" b="1" dirty="0"/>
              <a:t>SQL Server </a:t>
            </a:r>
            <a:r>
              <a:rPr lang="en-US" sz="1800" dirty="0">
                <a:sym typeface="Wingdings" panose="05000000000000000000" pitchFamily="2" charset="2"/>
              </a:rPr>
              <a:t> </a:t>
            </a:r>
            <a:r>
              <a:rPr lang="en-US" sz="1800" b="1" dirty="0">
                <a:sym typeface="Wingdings" panose="05000000000000000000" pitchFamily="2" charset="2"/>
              </a:rPr>
              <a:t>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9" name="Picture 8"/>
          <p:cNvPicPr>
            <a:picLocks noChangeAspect="1"/>
          </p:cNvPicPr>
          <p:nvPr/>
        </p:nvPicPr>
        <p:blipFill>
          <a:blip r:embed="rId3"/>
          <a:stretch>
            <a:fillRect/>
          </a:stretch>
        </p:blipFill>
        <p:spPr>
          <a:xfrm>
            <a:off x="7041188" y="382978"/>
            <a:ext cx="4262211" cy="576601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211287"/>
            <a:ext cx="3931877" cy="2899255"/>
          </a:xfrm>
        </p:spPr>
        <p:txBody>
          <a:bodyPr/>
          <a:lstStyle/>
          <a:p>
            <a:r>
              <a:rPr lang="en-US" sz="1800" dirty="0"/>
              <a:t>Right-click your SQL Server instance in the SQL Server Object Explorer View</a:t>
            </a:r>
          </a:p>
          <a:p>
            <a:r>
              <a:rPr lang="en-US" sz="1800" dirty="0"/>
              <a:t>Click </a:t>
            </a:r>
            <a:r>
              <a:rPr lang="en-US" sz="1800" b="1" dirty="0"/>
              <a:t>New Query</a:t>
            </a:r>
            <a:r>
              <a:rPr lang="en-US" sz="1800" dirty="0"/>
              <a:t>…</a:t>
            </a:r>
          </a:p>
          <a:p>
            <a:r>
              <a:rPr lang="en-US" sz="1800" dirty="0"/>
              <a:t>Select your SQL DW database (</a:t>
            </a:r>
            <a:r>
              <a:rPr lang="en-US" sz="1800" b="1" dirty="0" err="1"/>
              <a:t>cisbot</a:t>
            </a:r>
            <a:r>
              <a:rPr lang="en-US" sz="1800" b="1" dirty="0"/>
              <a:t>[</a:t>
            </a:r>
            <a:r>
              <a:rPr lang="en-US" sz="1800" b="1" dirty="0" err="1"/>
              <a:t>nn</a:t>
            </a:r>
            <a:r>
              <a:rPr lang="en-US" sz="1800" b="1" dirty="0"/>
              <a:t>]</a:t>
            </a:r>
            <a:r>
              <a:rPr lang="en-US" sz="1800" b="1" dirty="0" err="1"/>
              <a:t>dw</a:t>
            </a:r>
            <a:r>
              <a:rPr lang="en-US" sz="1800" dirty="0"/>
              <a:t>) in the drop-down menu</a:t>
            </a:r>
          </a:p>
          <a:p>
            <a:r>
              <a:rPr lang="en-US" sz="1800" dirty="0"/>
              <a:t>Paste the following DDL query in the editor</a:t>
            </a:r>
          </a:p>
          <a:p>
            <a:r>
              <a:rPr lang="en-US" sz="1800" dirty="0"/>
              <a:t>Press </a:t>
            </a:r>
            <a:r>
              <a:rPr lang="en-US" sz="1800" b="1" dirty="0"/>
              <a:t>Execute</a:t>
            </a:r>
            <a:endParaRPr lang="en-GB" sz="1800" b="1"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7" name="Picture 6"/>
          <p:cNvPicPr>
            <a:picLocks noChangeAspect="1"/>
          </p:cNvPicPr>
          <p:nvPr/>
        </p:nvPicPr>
        <p:blipFill>
          <a:blip r:embed="rId2"/>
          <a:stretch>
            <a:fillRect/>
          </a:stretch>
        </p:blipFill>
        <p:spPr>
          <a:xfrm>
            <a:off x="4846652" y="0"/>
            <a:ext cx="7573216" cy="6174469"/>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branch.</a:t>
            </a:r>
          </a:p>
        </p:txBody>
      </p:sp>
    </p:spTree>
    <p:extLst>
      <p:ext uri="{BB962C8B-B14F-4D97-AF65-F5344CB8AC3E}">
        <p14:creationId xmlns:p14="http://schemas.microsoft.com/office/powerpoint/2010/main" val="170579396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(1/9)</a:t>
            </a:r>
            <a:br>
              <a:rPr lang="en-US" sz="2400" dirty="0"/>
            </a:br>
            <a:r>
              <a:rPr lang="en-US" sz="1800" dirty="0"/>
              <a:t>320-create-data-factory.ps1</a:t>
            </a:r>
            <a:endParaRPr lang="en-GB" sz="2400" dirty="0"/>
          </a:p>
        </p:txBody>
      </p:sp>
      <p:sp>
        <p:nvSpPr>
          <p:cNvPr id="4" name="Content Placeholder 3"/>
          <p:cNvSpPr>
            <a:spLocks noGrp="1"/>
          </p:cNvSpPr>
          <p:nvPr>
            <p:ph sz="quarter" idx="11"/>
          </p:nvPr>
        </p:nvSpPr>
        <p:spPr>
          <a:xfrm>
            <a:off x="183263" y="1394165"/>
            <a:ext cx="3566121" cy="4699748"/>
          </a:xfrm>
        </p:spPr>
        <p:txBody>
          <a:bodyPr/>
          <a:lstStyle/>
          <a:p>
            <a:pPr marL="0" indent="0">
              <a:buNone/>
            </a:pPr>
            <a:r>
              <a:rPr lang="en-US" sz="1800" i="1" dirty="0"/>
              <a:t>Create a Data Factory pipeline to orchestrate data movement and transformation (using U-SQL jobs).</a:t>
            </a:r>
          </a:p>
          <a:p>
            <a:r>
              <a:rPr lang="en-US" sz="1800" dirty="0"/>
              <a:t>Go to </a:t>
            </a:r>
            <a:r>
              <a:rPr lang="en-US" sz="1800" b="1" dirty="0"/>
              <a:t>New</a:t>
            </a:r>
            <a:r>
              <a:rPr lang="en-US" sz="1800" dirty="0"/>
              <a:t>, search for “</a:t>
            </a:r>
            <a:r>
              <a:rPr lang="en-US" sz="1800" b="1" dirty="0"/>
              <a:t>Data Factory</a:t>
            </a:r>
            <a:r>
              <a:rPr lang="en-US" sz="1800" dirty="0"/>
              <a:t>”, click </a:t>
            </a:r>
            <a:r>
              <a:rPr lang="en-US" sz="1800" b="1" dirty="0"/>
              <a:t>Data Factory</a:t>
            </a:r>
            <a:r>
              <a:rPr lang="en-US" sz="1800" dirty="0"/>
              <a:t>, </a:t>
            </a:r>
            <a:r>
              <a:rPr lang="en-US" sz="1800" b="1" dirty="0"/>
              <a:t>Create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a:t>
            </a:r>
            <a:r>
              <a:rPr lang="en-US" sz="1800" b="1" dirty="0" err="1">
                <a:sym typeface="Wingdings" panose="05000000000000000000" pitchFamily="2" charset="2"/>
              </a:rPr>
              <a:t>nn</a:t>
            </a:r>
            <a:r>
              <a:rPr lang="en-US" sz="1800" b="1" dirty="0">
                <a:sym typeface="Wingdings" panose="05000000000000000000" pitchFamily="2" charset="2"/>
              </a:rPr>
              <a:t>]</a:t>
            </a:r>
            <a:r>
              <a:rPr lang="en-US" sz="1800" b="1"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existing resource group</a:t>
            </a:r>
          </a:p>
          <a:p>
            <a:r>
              <a:rPr lang="en-US" sz="1800" dirty="0"/>
              <a:t>Select a location</a:t>
            </a:r>
            <a:r>
              <a:rPr lang="en-GB" sz="1800" dirty="0"/>
              <a:t>. Note that the region does not need to match the region where your data is located but for this lab, choose </a:t>
            </a:r>
            <a:r>
              <a:rPr lang="en-GB" sz="1800" b="1" dirty="0"/>
              <a:t>Central US</a:t>
            </a:r>
            <a:endParaRPr lang="en-US" sz="1800" dirty="0">
              <a:sym typeface="Wingdings" panose="05000000000000000000" pitchFamily="2" charset="2"/>
            </a:endParaRPr>
          </a:p>
          <a:p>
            <a:r>
              <a:rPr lang="en-US" sz="1800" dirty="0">
                <a:sym typeface="Wingdings" panose="05000000000000000000" pitchFamily="2" charset="2"/>
              </a:rPr>
              <a:t>Click </a:t>
            </a:r>
            <a:r>
              <a:rPr lang="en-US" sz="1800" b="1" dirty="0">
                <a:sym typeface="Wingdings" panose="05000000000000000000" pitchFamily="2" charset="2"/>
              </a:rPr>
              <a:t>Create</a:t>
            </a:r>
            <a:endParaRPr lang="en-GB" sz="1800" dirty="0"/>
          </a:p>
        </p:txBody>
      </p:sp>
      <p:pic>
        <p:nvPicPr>
          <p:cNvPr id="8" name="Picture Placeholder 7"/>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54744446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(2/9)</a:t>
            </a:r>
            <a:endParaRPr lang="en-GB" sz="2400" dirty="0"/>
          </a:p>
        </p:txBody>
      </p:sp>
      <p:sp>
        <p:nvSpPr>
          <p:cNvPr id="4" name="Content Placeholder 3"/>
          <p:cNvSpPr>
            <a:spLocks noGrp="1"/>
          </p:cNvSpPr>
          <p:nvPr>
            <p:ph sz="quarter" idx="11"/>
          </p:nvPr>
        </p:nvSpPr>
        <p:spPr>
          <a:xfrm>
            <a:off x="183263" y="1394165"/>
            <a:ext cx="3566121" cy="2400657"/>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a:t>
            </a:r>
            <a:r>
              <a:rPr lang="en-US" sz="1800" b="1" dirty="0">
                <a:sym typeface="Wingdings" panose="05000000000000000000" pitchFamily="2" charset="2"/>
              </a:rPr>
              <a:t>File</a:t>
            </a:r>
            <a:r>
              <a:rPr lang="en-US" sz="1800" dirty="0">
                <a:sym typeface="Wingdings" panose="05000000000000000000" pitchFamily="2" charset="2"/>
              </a:rPr>
              <a:t>  </a:t>
            </a:r>
            <a:r>
              <a:rPr lang="en-US" sz="1800" b="1" dirty="0">
                <a:sym typeface="Wingdings" panose="05000000000000000000" pitchFamily="2" charset="2"/>
              </a:rPr>
              <a:t>New</a:t>
            </a:r>
            <a:r>
              <a:rPr lang="en-US" sz="1800" dirty="0">
                <a:sym typeface="Wingdings" panose="05000000000000000000" pitchFamily="2" charset="2"/>
              </a:rPr>
              <a:t>  </a:t>
            </a:r>
            <a:r>
              <a:rPr lang="en-US" sz="1800" b="1" dirty="0">
                <a:sym typeface="Wingdings" panose="05000000000000000000" pitchFamily="2" charset="2"/>
              </a:rPr>
              <a:t>Project</a:t>
            </a:r>
          </a:p>
          <a:p>
            <a:r>
              <a:rPr lang="en-US" sz="1800" dirty="0">
                <a:sym typeface="Wingdings" panose="05000000000000000000" pitchFamily="2" charset="2"/>
              </a:rPr>
              <a:t>Select </a:t>
            </a:r>
            <a:r>
              <a:rPr lang="en-US" sz="1800" b="1" dirty="0">
                <a:sym typeface="Wingdings" panose="05000000000000000000" pitchFamily="2" charset="2"/>
              </a:rPr>
              <a:t>Data Factory </a:t>
            </a:r>
            <a:r>
              <a:rPr lang="en-US" sz="1800" dirty="0">
                <a:sym typeface="Wingdings" panose="05000000000000000000" pitchFamily="2" charset="2"/>
              </a:rPr>
              <a:t> </a:t>
            </a:r>
            <a:r>
              <a:rPr lang="en-US" sz="1800" b="1" dirty="0">
                <a:sym typeface="Wingdings" panose="05000000000000000000" pitchFamily="2" charset="2"/>
              </a:rPr>
              <a:t>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a:t>
            </a:r>
            <a:r>
              <a:rPr lang="en-US" sz="1800" b="1" dirty="0">
                <a:sym typeface="Wingdings" panose="05000000000000000000" pitchFamily="2" charset="2"/>
              </a:rPr>
              <a:t>OK</a:t>
            </a:r>
            <a:endParaRPr lang="en-GB" sz="1800" b="1" dirty="0"/>
          </a:p>
        </p:txBody>
      </p:sp>
      <p:pic>
        <p:nvPicPr>
          <p:cNvPr id="3" name="Picture 2"/>
          <p:cNvPicPr>
            <a:picLocks noChangeAspect="1"/>
          </p:cNvPicPr>
          <p:nvPr/>
        </p:nvPicPr>
        <p:blipFill>
          <a:blip r:embed="rId2"/>
          <a:stretch>
            <a:fillRect/>
          </a:stretch>
        </p:blipFill>
        <p:spPr>
          <a:xfrm>
            <a:off x="4389457" y="1394165"/>
            <a:ext cx="7498060" cy="5197479"/>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(3/9)</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r>
              <a:rPr lang="en-US" sz="1800" dirty="0"/>
              <a:t>In the Solution Explorer view, right-click on your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Existing Item</a:t>
            </a:r>
            <a:r>
              <a:rPr lang="en-US" sz="1800" dirty="0">
                <a:sym typeface="Wingdings" panose="05000000000000000000" pitchFamily="2" charset="2"/>
              </a:rPr>
              <a:t>…</a:t>
            </a:r>
          </a:p>
          <a:p>
            <a:r>
              <a:rPr lang="en-US" sz="1800" dirty="0">
                <a:sym typeface="Wingdings" panose="05000000000000000000" pitchFamily="2" charset="2"/>
              </a:rPr>
              <a:t>Navigate to </a:t>
            </a:r>
            <a:r>
              <a:rPr lang="en-US" sz="1800" b="1" dirty="0">
                <a:sym typeface="Wingdings" panose="05000000000000000000" pitchFamily="2" charset="2"/>
              </a:rPr>
              <a:t>C:\Repos\next-best-offer-bot\Resources\DataFactory\Pipelines </a:t>
            </a:r>
            <a:r>
              <a:rPr lang="en-US" sz="1800" dirty="0">
                <a:sym typeface="Wingdings" panose="05000000000000000000" pitchFamily="2" charset="2"/>
              </a:rPr>
              <a:t>directory</a:t>
            </a:r>
          </a:p>
          <a:p>
            <a:r>
              <a:rPr lang="en-US" sz="1800" dirty="0">
                <a:sym typeface="Wingdings" panose="05000000000000000000" pitchFamily="2" charset="2"/>
              </a:rPr>
              <a:t>Select all files in this directory</a:t>
            </a:r>
          </a:p>
          <a:p>
            <a:r>
              <a:rPr lang="en-US" sz="1800" dirty="0">
                <a:sym typeface="Wingdings" panose="05000000000000000000" pitchFamily="2" charset="2"/>
              </a:rPr>
              <a:t>Click </a:t>
            </a:r>
            <a:r>
              <a:rPr lang="en-US" sz="1800" b="1" dirty="0">
                <a:sym typeface="Wingdings" panose="05000000000000000000" pitchFamily="2" charset="2"/>
              </a:rPr>
              <a:t>Add</a:t>
            </a:r>
            <a:endParaRPr lang="en-US" sz="1800"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3871673" y="0"/>
            <a:ext cx="8564802" cy="6994525"/>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(4/9)</a:t>
            </a:r>
            <a:endParaRPr lang="en-GB" sz="2400" dirty="0"/>
          </a:p>
        </p:txBody>
      </p:sp>
      <p:sp>
        <p:nvSpPr>
          <p:cNvPr id="4" name="Content Placeholder 3"/>
          <p:cNvSpPr>
            <a:spLocks noGrp="1"/>
          </p:cNvSpPr>
          <p:nvPr>
            <p:ph sz="quarter" idx="11"/>
          </p:nvPr>
        </p:nvSpPr>
        <p:spPr>
          <a:xfrm>
            <a:off x="183262" y="1083815"/>
            <a:ext cx="3566121" cy="3785652"/>
          </a:xfrm>
        </p:spPr>
        <p:txBody>
          <a:bodyPr/>
          <a:lstStyle/>
          <a:p>
            <a:r>
              <a:rPr lang="en-US" sz="1800" dirty="0"/>
              <a:t>In the Solution Explorer view, right-click on your data factory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New Item</a:t>
            </a:r>
            <a:r>
              <a:rPr lang="en-US" sz="1800" dirty="0">
                <a:sym typeface="Wingdings" panose="05000000000000000000" pitchFamily="2" charset="2"/>
              </a:rPr>
              <a:t>…</a:t>
            </a:r>
          </a:p>
          <a:p>
            <a:r>
              <a:rPr lang="en-US" sz="1800" dirty="0"/>
              <a:t>Perform this operation 4 times to create the resources as specified in the table below. Make sure you name the resources exactly as indicated.</a:t>
            </a:r>
          </a:p>
          <a:p>
            <a:r>
              <a:rPr lang="en-US" sz="1800" dirty="0"/>
              <a:t>Follow the wizard in creating these resources.  Accept the defaults and sign-in if required.</a:t>
            </a:r>
            <a:endParaRPr lang="en-GB" sz="1800" dirty="0"/>
          </a:p>
        </p:txBody>
      </p:sp>
      <p:graphicFrame>
        <p:nvGraphicFramePr>
          <p:cNvPr id="6" name="Table 5"/>
          <p:cNvGraphicFramePr>
            <a:graphicFrameLocks noGrp="1"/>
          </p:cNvGraphicFramePr>
          <p:nvPr>
            <p:extLst>
              <p:ext uri="{D42A27DB-BD31-4B8C-83A1-F6EECF244321}">
                <p14:modId xmlns:p14="http://schemas.microsoft.com/office/powerpoint/2010/main" val="903004958"/>
              </p:ext>
            </p:extLst>
          </p:nvPr>
        </p:nvGraphicFramePr>
        <p:xfrm>
          <a:off x="1006214" y="5025928"/>
          <a:ext cx="10149730" cy="1828800"/>
        </p:xfrm>
        <a:graphic>
          <a:graphicData uri="http://schemas.openxmlformats.org/drawingml/2006/table">
            <a:tbl>
              <a:tblPr firstRow="1" bandRow="1">
                <a:tableStyleId>{5C22544A-7EE6-4342-B048-85BDC9FD1C3A}</a:tableStyleId>
              </a:tblPr>
              <a:tblGrid>
                <a:gridCol w="4754828">
                  <a:extLst>
                    <a:ext uri="{9D8B030D-6E8A-4147-A177-3AD203B41FA5}">
                      <a16:colId xmlns:a16="http://schemas.microsoft.com/office/drawing/2014/main" val="3385703469"/>
                    </a:ext>
                  </a:extLst>
                </a:gridCol>
                <a:gridCol w="5394902">
                  <a:extLst>
                    <a:ext uri="{9D8B030D-6E8A-4147-A177-3AD203B41FA5}">
                      <a16:colId xmlns:a16="http://schemas.microsoft.com/office/drawing/2014/main" val="765031514"/>
                    </a:ext>
                  </a:extLst>
                </a:gridCol>
              </a:tblGrid>
              <a:tr h="352628">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52628">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DataLakeAnalyticsLinkedService.json</a:t>
                      </a:r>
                    </a:p>
                  </a:txBody>
                  <a:tcPr/>
                </a:tc>
                <a:extLst>
                  <a:ext uri="{0D108BD9-81ED-4DB2-BD59-A6C34878D82A}">
                    <a16:rowId xmlns:a16="http://schemas.microsoft.com/office/drawing/2014/main" val="2039149493"/>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DataLakeStoreLinkedService.json</a:t>
                      </a:r>
                    </a:p>
                  </a:txBody>
                  <a:tcPr/>
                </a:tc>
                <a:extLst>
                  <a:ext uri="{0D108BD9-81ED-4DB2-BD59-A6C34878D82A}">
                    <a16:rowId xmlns:a16="http://schemas.microsoft.com/office/drawing/2014/main" val="857053342"/>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SqlDwLinkedService.json</a:t>
                      </a:r>
                    </a:p>
                  </a:txBody>
                  <a:tcPr/>
                </a:tc>
                <a:extLst>
                  <a:ext uri="{0D108BD9-81ED-4DB2-BD59-A6C34878D82A}">
                    <a16:rowId xmlns:a16="http://schemas.microsoft.com/office/drawing/2014/main" val="1276828552"/>
                  </a:ext>
                </a:extLst>
              </a:tr>
              <a:tr h="352628">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BlobLinkedService.json</a:t>
                      </a:r>
                    </a:p>
                  </a:txBody>
                  <a:tcPr/>
                </a:tc>
                <a:extLst>
                  <a:ext uri="{0D108BD9-81ED-4DB2-BD59-A6C34878D82A}">
                    <a16:rowId xmlns:a16="http://schemas.microsoft.com/office/drawing/2014/main" val="3707519527"/>
                  </a:ext>
                </a:extLst>
              </a:tr>
            </a:tbl>
          </a:graphicData>
        </a:graphic>
      </p:graphicFrame>
      <p:pic>
        <p:nvPicPr>
          <p:cNvPr id="3" name="Picture 2"/>
          <p:cNvPicPr>
            <a:picLocks noChangeAspect="1"/>
          </p:cNvPicPr>
          <p:nvPr/>
        </p:nvPicPr>
        <p:blipFill>
          <a:blip r:embed="rId2"/>
          <a:stretch>
            <a:fillRect/>
          </a:stretch>
        </p:blipFill>
        <p:spPr>
          <a:xfrm>
            <a:off x="4656208" y="360323"/>
            <a:ext cx="6499736" cy="4508524"/>
          </a:xfrm>
          <a:prstGeom prst="rect">
            <a:avLst/>
          </a:prstGeom>
        </p:spPr>
      </p:pic>
    </p:spTree>
    <p:extLst>
      <p:ext uri="{BB962C8B-B14F-4D97-AF65-F5344CB8AC3E}">
        <p14:creationId xmlns:p14="http://schemas.microsoft.com/office/powerpoint/2010/main" val="56575128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(5/9)</a:t>
            </a:r>
            <a:endParaRPr lang="en-GB" sz="2400" dirty="0"/>
          </a:p>
        </p:txBody>
      </p:sp>
      <p:sp>
        <p:nvSpPr>
          <p:cNvPr id="4" name="Content Placeholder 3"/>
          <p:cNvSpPr>
            <a:spLocks noGrp="1"/>
          </p:cNvSpPr>
          <p:nvPr>
            <p:ph sz="quarter" idx="11"/>
          </p:nvPr>
        </p:nvSpPr>
        <p:spPr>
          <a:xfrm>
            <a:off x="183262" y="1394165"/>
            <a:ext cx="4663389" cy="4752070"/>
          </a:xfrm>
        </p:spPr>
        <p:txBody>
          <a:bodyPr/>
          <a:lstStyle/>
          <a:p>
            <a:r>
              <a:rPr lang="en-US" sz="1800" dirty="0"/>
              <a:t>Double-click on the </a:t>
            </a:r>
            <a:r>
              <a:rPr lang="en-US" sz="1800" dirty="0" err="1"/>
              <a:t>SqlDwLinkedService.json</a:t>
            </a:r>
            <a:r>
              <a:rPr lang="en-US" sz="1800" dirty="0"/>
              <a:t> and update the </a:t>
            </a:r>
            <a:r>
              <a:rPr lang="en-US" sz="1800" dirty="0" err="1"/>
              <a:t>connectionString</a:t>
            </a:r>
            <a:r>
              <a:rPr lang="en-US" sz="1800" dirty="0"/>
              <a:t> with the appropriate values for:</a:t>
            </a:r>
          </a:p>
          <a:p>
            <a:pPr lvl="1"/>
            <a:r>
              <a:rPr lang="en-US" sz="1600" dirty="0"/>
              <a:t>&lt;</a:t>
            </a:r>
            <a:r>
              <a:rPr lang="en-US" sz="1600" dirty="0" err="1"/>
              <a:t>servername</a:t>
            </a:r>
            <a:r>
              <a:rPr lang="en-US" sz="1600" dirty="0"/>
              <a:t>&gt; - </a:t>
            </a:r>
            <a:r>
              <a:rPr lang="en-US" sz="1600" dirty="0" err="1"/>
              <a:t>cisbot</a:t>
            </a:r>
            <a:r>
              <a:rPr lang="en-US" sz="1600" dirty="0"/>
              <a:t>[</a:t>
            </a:r>
            <a:r>
              <a:rPr lang="en-US" sz="1600" dirty="0" err="1"/>
              <a:t>nn</a:t>
            </a:r>
            <a:r>
              <a:rPr lang="en-US" sz="1600" dirty="0"/>
              <a:t>]</a:t>
            </a:r>
            <a:r>
              <a:rPr lang="en-US" sz="1600" dirty="0" err="1"/>
              <a:t>sqlsvr</a:t>
            </a:r>
            <a:r>
              <a:rPr lang="en-US" sz="1600" dirty="0"/>
              <a:t> </a:t>
            </a:r>
          </a:p>
          <a:p>
            <a:pPr lvl="1"/>
            <a:r>
              <a:rPr lang="en-US" sz="1600" dirty="0"/>
              <a:t>&lt;</a:t>
            </a:r>
            <a:r>
              <a:rPr lang="en-US" sz="1600" dirty="0" err="1"/>
              <a:t>databasename</a:t>
            </a:r>
            <a:r>
              <a:rPr lang="en-US" sz="1600" dirty="0"/>
              <a:t>&gt; - </a:t>
            </a:r>
            <a:r>
              <a:rPr lang="en-US" sz="1600" dirty="0" err="1"/>
              <a:t>cisbot</a:t>
            </a:r>
            <a:r>
              <a:rPr lang="en-US" sz="1600" dirty="0"/>
              <a:t>[</a:t>
            </a:r>
            <a:r>
              <a:rPr lang="en-US" sz="1600" dirty="0" err="1"/>
              <a:t>nn</a:t>
            </a:r>
            <a:r>
              <a:rPr lang="en-US" sz="1600" dirty="0"/>
              <a:t>]</a:t>
            </a:r>
            <a:r>
              <a:rPr lang="en-US" sz="1600" dirty="0" err="1"/>
              <a:t>dw</a:t>
            </a:r>
            <a:endParaRPr lang="en-US" sz="1600" dirty="0"/>
          </a:p>
          <a:p>
            <a:pPr lvl="1"/>
            <a:r>
              <a:rPr lang="en-US" sz="1600" dirty="0"/>
              <a:t>&lt;password&gt; - your password</a:t>
            </a:r>
          </a:p>
          <a:p>
            <a:r>
              <a:rPr lang="en-US" sz="1800" dirty="0"/>
              <a:t>Double-click on </a:t>
            </a:r>
            <a:r>
              <a:rPr lang="en-US" sz="1800" dirty="0" err="1"/>
              <a:t>BlobLinkedService.json</a:t>
            </a:r>
            <a:r>
              <a:rPr lang="en-US" sz="1800" dirty="0"/>
              <a:t> and update the </a:t>
            </a:r>
            <a:r>
              <a:rPr lang="en-US" sz="1800" dirty="0" err="1"/>
              <a:t>connectionString</a:t>
            </a:r>
            <a:r>
              <a:rPr lang="en-US" sz="1800" dirty="0"/>
              <a:t> with appropriate values for:</a:t>
            </a:r>
          </a:p>
          <a:p>
            <a:pPr lvl="1"/>
            <a:r>
              <a:rPr lang="en-US" sz="1600" dirty="0"/>
              <a:t>&lt;</a:t>
            </a:r>
            <a:r>
              <a:rPr lang="en-US" sz="1600" dirty="0" err="1"/>
              <a:t>accountname</a:t>
            </a:r>
            <a:r>
              <a:rPr lang="en-US" sz="1600" dirty="0"/>
              <a:t>&gt; - </a:t>
            </a:r>
            <a:r>
              <a:rPr lang="en-US" sz="1600" dirty="0" err="1"/>
              <a:t>cisbot</a:t>
            </a:r>
            <a:r>
              <a:rPr lang="en-US" sz="1600" dirty="0"/>
              <a:t>[</a:t>
            </a:r>
            <a:r>
              <a:rPr lang="en-US" sz="1600" dirty="0" err="1"/>
              <a:t>nn</a:t>
            </a:r>
            <a:r>
              <a:rPr lang="en-US" sz="1600" dirty="0"/>
              <a:t>]storage</a:t>
            </a:r>
          </a:p>
          <a:p>
            <a:pPr lvl="1"/>
            <a:r>
              <a:rPr lang="en-US" sz="1600" dirty="0"/>
              <a:t>&lt;</a:t>
            </a:r>
            <a:r>
              <a:rPr lang="en-US" sz="1600" dirty="0" err="1"/>
              <a:t>accountkey</a:t>
            </a:r>
            <a:r>
              <a:rPr lang="en-US" sz="1600" dirty="0"/>
              <a:t>&gt;- storage account key</a:t>
            </a:r>
          </a:p>
          <a:p>
            <a:r>
              <a:rPr lang="en-US" sz="1800" b="1" dirty="0"/>
              <a:t>Save All</a:t>
            </a:r>
            <a:r>
              <a:rPr lang="en-US" sz="1800" dirty="0"/>
              <a:t> files</a:t>
            </a:r>
          </a:p>
          <a:p>
            <a:endParaRPr lang="en-US" sz="1800" i="1" dirty="0"/>
          </a:p>
          <a:p>
            <a:r>
              <a:rPr lang="en-US" sz="1800" i="1" dirty="0"/>
              <a:t>Note: In production environments, use Azure Key Vault to store sensitive information instead.</a:t>
            </a:r>
            <a:endParaRPr lang="en-GB" sz="1800" i="1" dirty="0"/>
          </a:p>
        </p:txBody>
      </p:sp>
      <p:pic>
        <p:nvPicPr>
          <p:cNvPr id="8" name="Picture 7"/>
          <p:cNvPicPr>
            <a:picLocks noChangeAspect="1"/>
          </p:cNvPicPr>
          <p:nvPr/>
        </p:nvPicPr>
        <p:blipFill>
          <a:blip r:embed="rId2"/>
          <a:stretch>
            <a:fillRect/>
          </a:stretch>
        </p:blipFill>
        <p:spPr>
          <a:xfrm>
            <a:off x="5120969" y="1394165"/>
            <a:ext cx="7041188" cy="1363903"/>
          </a:xfrm>
          <a:prstGeom prst="rect">
            <a:avLst/>
          </a:prstGeom>
        </p:spPr>
      </p:pic>
      <p:pic>
        <p:nvPicPr>
          <p:cNvPr id="9" name="Picture 8"/>
          <p:cNvPicPr>
            <a:picLocks noChangeAspect="1"/>
          </p:cNvPicPr>
          <p:nvPr/>
        </p:nvPicPr>
        <p:blipFill>
          <a:blip r:embed="rId3"/>
          <a:stretch>
            <a:fillRect/>
          </a:stretch>
        </p:blipFill>
        <p:spPr>
          <a:xfrm>
            <a:off x="5120970" y="3242347"/>
            <a:ext cx="7041188" cy="1494053"/>
          </a:xfrm>
          <a:prstGeom prst="rect">
            <a:avLst/>
          </a:prstGeom>
        </p:spPr>
      </p:pic>
    </p:spTree>
    <p:extLst>
      <p:ext uri="{BB962C8B-B14F-4D97-AF65-F5344CB8AC3E}">
        <p14:creationId xmlns:p14="http://schemas.microsoft.com/office/powerpoint/2010/main" val="69077691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(6/9)</a:t>
            </a:r>
            <a:endParaRPr lang="en-GB" sz="2400" dirty="0"/>
          </a:p>
        </p:txBody>
      </p:sp>
      <p:sp>
        <p:nvSpPr>
          <p:cNvPr id="4" name="Content Placeholder 3"/>
          <p:cNvSpPr>
            <a:spLocks noGrp="1"/>
          </p:cNvSpPr>
          <p:nvPr>
            <p:ph sz="quarter" idx="11"/>
          </p:nvPr>
        </p:nvSpPr>
        <p:spPr>
          <a:xfrm>
            <a:off x="183263" y="1394165"/>
            <a:ext cx="3566121" cy="3785652"/>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yesterday’s date in ISO 8601 format (2017-01-20).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(7/9)</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(8/9)</a:t>
            </a:r>
            <a:endParaRPr lang="en-GB" sz="2400" dirty="0"/>
          </a:p>
        </p:txBody>
      </p:sp>
      <p:sp>
        <p:nvSpPr>
          <p:cNvPr id="4" name="Content Placeholder 3"/>
          <p:cNvSpPr>
            <a:spLocks noGrp="1"/>
          </p:cNvSpPr>
          <p:nvPr>
            <p:ph sz="quarter" idx="11"/>
          </p:nvPr>
        </p:nvSpPr>
        <p:spPr>
          <a:xfrm>
            <a:off x="183263" y="1394165"/>
            <a:ext cx="3566121" cy="3841052"/>
          </a:xfrm>
        </p:spPr>
        <p:txBody>
          <a:bodyPr/>
          <a:lstStyle/>
          <a:p>
            <a:r>
              <a:rPr lang="en-US" sz="1800" dirty="0"/>
              <a:t>In the Solution Explorer view, right-click on your project, then Publish…</a:t>
            </a:r>
          </a:p>
          <a:p>
            <a:r>
              <a:rPr lang="en-US" sz="1800" dirty="0"/>
              <a:t>Select existing Data Factory (</a:t>
            </a:r>
            <a:r>
              <a:rPr lang="en-US" sz="1800" dirty="0" err="1"/>
              <a:t>cisbot</a:t>
            </a:r>
            <a:r>
              <a:rPr lang="en-US" sz="1800" dirty="0"/>
              <a:t>[</a:t>
            </a:r>
            <a:r>
              <a:rPr lang="en-US" sz="1800" dirty="0" err="1"/>
              <a:t>nn</a:t>
            </a:r>
            <a:r>
              <a:rPr lang="en-US" sz="1800" dirty="0"/>
              <a:t>]</a:t>
            </a:r>
            <a:r>
              <a:rPr lang="en-US" sz="1800" dirty="0" err="1"/>
              <a:t>adf</a:t>
            </a:r>
            <a:r>
              <a:rPr lang="en-US" sz="1800" dirty="0"/>
              <a:t>)</a:t>
            </a:r>
          </a:p>
          <a:p>
            <a:r>
              <a:rPr lang="en-US" sz="1800" dirty="0"/>
              <a:t>C</a:t>
            </a:r>
            <a:r>
              <a:rPr lang="en-GB" sz="1800" dirty="0"/>
              <a:t>lick </a:t>
            </a:r>
            <a:r>
              <a:rPr lang="en-GB" sz="1800" b="1" dirty="0"/>
              <a:t>Next</a:t>
            </a:r>
            <a:r>
              <a:rPr lang="en-GB" sz="1800" dirty="0"/>
              <a:t> multiple times until the wizard completes, then </a:t>
            </a:r>
            <a:r>
              <a:rPr lang="en-GB" sz="1800" b="1" dirty="0"/>
              <a:t>Finish</a:t>
            </a:r>
            <a:r>
              <a:rPr lang="en-GB" sz="1800" dirty="0"/>
              <a:t>.</a:t>
            </a:r>
          </a:p>
          <a:p>
            <a:r>
              <a:rPr lang="en-GB" sz="1800" i="1" dirty="0"/>
              <a:t>In the current state of this lab, Linked Services for Data Lake Analytics &amp; Store will return errors during deployment.  Proceed to next slide for workaround.</a:t>
            </a:r>
            <a:endParaRPr lang="en-US" sz="1800" i="1" dirty="0"/>
          </a:p>
        </p:txBody>
      </p:sp>
      <p:pic>
        <p:nvPicPr>
          <p:cNvPr id="8" name="Picture 7"/>
          <p:cNvPicPr>
            <a:picLocks noChangeAspect="1"/>
          </p:cNvPicPr>
          <p:nvPr/>
        </p:nvPicPr>
        <p:blipFill>
          <a:blip r:embed="rId2"/>
          <a:stretch>
            <a:fillRect/>
          </a:stretch>
        </p:blipFill>
        <p:spPr>
          <a:xfrm>
            <a:off x="4138164" y="-23458"/>
            <a:ext cx="8298311" cy="6994525"/>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(9/9)</a:t>
            </a:r>
            <a:endParaRPr lang="en-GB" sz="2400" dirty="0"/>
          </a:p>
        </p:txBody>
      </p:sp>
      <p:sp>
        <p:nvSpPr>
          <p:cNvPr id="4" name="Content Placeholder 3"/>
          <p:cNvSpPr>
            <a:spLocks noGrp="1"/>
          </p:cNvSpPr>
          <p:nvPr>
            <p:ph sz="quarter" idx="11"/>
          </p:nvPr>
        </p:nvSpPr>
        <p:spPr>
          <a:xfrm>
            <a:off x="183263" y="1119848"/>
            <a:ext cx="3566121" cy="5752344"/>
          </a:xfrm>
        </p:spPr>
        <p:txBody>
          <a:bodyPr/>
          <a:lstStyle/>
          <a:p>
            <a:r>
              <a:rPr lang="en-US" sz="1800" dirty="0"/>
              <a:t>In Azure Portal, navigate to your Data Factory</a:t>
            </a:r>
          </a:p>
          <a:p>
            <a:r>
              <a:rPr lang="en-US" sz="1800" dirty="0"/>
              <a:t>Click on </a:t>
            </a:r>
            <a:r>
              <a:rPr lang="en-US" sz="1800" b="1" dirty="0"/>
              <a:t>Author and deploy</a:t>
            </a:r>
            <a:endParaRPr lang="en-US" sz="1800" dirty="0"/>
          </a:p>
          <a:p>
            <a:r>
              <a:rPr lang="en-US" sz="1800" dirty="0"/>
              <a:t>Expand Linked services and select the linked service with the red exclamation next to it.</a:t>
            </a:r>
          </a:p>
          <a:p>
            <a:r>
              <a:rPr lang="en-US" sz="1800" dirty="0"/>
              <a:t>Click on the </a:t>
            </a:r>
            <a:r>
              <a:rPr lang="en-US" sz="1800" b="1" dirty="0"/>
              <a:t>Authorize</a:t>
            </a:r>
            <a:r>
              <a:rPr lang="en-US" sz="1800" dirty="0"/>
              <a:t> button and follow the sign-in process.  </a:t>
            </a:r>
          </a:p>
          <a:p>
            <a:r>
              <a:rPr lang="en-US" sz="1800" dirty="0"/>
              <a:t>Once signed in, the JSON on the right side will update with the latest authorization tokens.  Copy this entire JSON and paste it to the </a:t>
            </a:r>
            <a:r>
              <a:rPr lang="en-US" sz="1800" dirty="0" err="1"/>
              <a:t>DataLakeAnalyticsLinkedService.json</a:t>
            </a:r>
            <a:r>
              <a:rPr lang="en-US" sz="1800" dirty="0"/>
              <a:t> file.</a:t>
            </a:r>
          </a:p>
          <a:p>
            <a:r>
              <a:rPr lang="en-US" sz="1800" dirty="0"/>
              <a:t>In Visual Studio, Publish again.</a:t>
            </a:r>
          </a:p>
          <a:p>
            <a:r>
              <a:rPr lang="en-US" sz="1800" dirty="0"/>
              <a:t>Repeat these steps for the </a:t>
            </a:r>
            <a:r>
              <a:rPr lang="en-US" sz="1800" dirty="0" err="1"/>
              <a:t>DataLakeStoreLinkedService</a:t>
            </a:r>
            <a:r>
              <a:rPr lang="en-US" sz="1800" dirty="0"/>
              <a:t>.</a:t>
            </a:r>
          </a:p>
        </p:txBody>
      </p:sp>
      <p:pic>
        <p:nvPicPr>
          <p:cNvPr id="8" name="Picture 7"/>
          <p:cNvPicPr>
            <a:picLocks noChangeAspect="1"/>
          </p:cNvPicPr>
          <p:nvPr/>
        </p:nvPicPr>
        <p:blipFill>
          <a:blip r:embed="rId2"/>
          <a:stretch>
            <a:fillRect/>
          </a:stretch>
        </p:blipFill>
        <p:spPr>
          <a:xfrm>
            <a:off x="3881833" y="-1"/>
            <a:ext cx="8554642" cy="6994525"/>
          </a:xfrm>
          <a:prstGeom prst="rect">
            <a:avLst/>
          </a:prstGeom>
        </p:spPr>
      </p:pic>
    </p:spTree>
    <p:extLst>
      <p:ext uri="{BB962C8B-B14F-4D97-AF65-F5344CB8AC3E}">
        <p14:creationId xmlns:p14="http://schemas.microsoft.com/office/powerpoint/2010/main" val="331825079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Go to your Data Factory</a:t>
            </a:r>
          </a:p>
          <a:p>
            <a:r>
              <a:rPr lang="en-US" dirty="0"/>
              <a:t>Click </a:t>
            </a:r>
            <a:r>
              <a:rPr lang="en-US" b="1" dirty="0"/>
              <a:t>Monitor and Manage</a:t>
            </a:r>
            <a:endParaRPr lang="en-GB" b="1"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(credit card or loan)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3" name="Picture 2"/>
          <p:cNvPicPr>
            <a:picLocks noChangeAspect="1"/>
          </p:cNvPicPr>
          <p:nvPr/>
        </p:nvPicPr>
        <p:blipFill>
          <a:blip r:embed="rId2"/>
          <a:stretch>
            <a:fillRect/>
          </a:stretch>
        </p:blipFill>
        <p:spPr>
          <a:xfrm>
            <a:off x="3913431" y="-25196"/>
            <a:ext cx="8543482" cy="7019721"/>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sp>
        <p:nvSpPr>
          <p:cNvPr id="4" name="Content Placeholder 3"/>
          <p:cNvSpPr>
            <a:spLocks noGrp="1"/>
          </p:cNvSpPr>
          <p:nvPr>
            <p:ph sz="quarter" idx="11"/>
          </p:nvPr>
        </p:nvSpPr>
        <p:spPr>
          <a:xfrm>
            <a:off x="183263" y="1394165"/>
            <a:ext cx="3566121" cy="2585323"/>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a:t>
            </a:r>
            <a:r>
              <a:rPr lang="en-US" b="1" dirty="0"/>
              <a:t>Open In </a:t>
            </a:r>
            <a:r>
              <a:rPr lang="en-US" b="1" dirty="0" err="1"/>
              <a:t>PowerBI</a:t>
            </a:r>
            <a:endParaRPr lang="en-US" b="1" dirty="0"/>
          </a:p>
          <a:p>
            <a:r>
              <a:rPr lang="en-US" dirty="0"/>
              <a:t>Sign into your </a:t>
            </a:r>
            <a:r>
              <a:rPr lang="en-US" dirty="0" err="1"/>
              <a:t>PowerBI</a:t>
            </a:r>
            <a:r>
              <a:rPr lang="en-US" dirty="0"/>
              <a:t> account if required.</a:t>
            </a:r>
            <a:endParaRPr lang="en-GB" dirty="0"/>
          </a:p>
        </p:txBody>
      </p:sp>
      <p:pic>
        <p:nvPicPr>
          <p:cNvPr id="5" name="Picture Placeholder 4"/>
          <p:cNvPicPr>
            <a:picLocks noGrp="1" noChangeAspect="1"/>
          </p:cNvPicPr>
          <p:nvPr>
            <p:ph type="pic" sz="quarter" idx="10"/>
          </p:nvPr>
        </p:nvPicPr>
        <p:blipFill>
          <a:blip r:embed="rId2"/>
          <a:srcRect l="276" r="276"/>
          <a:stretch>
            <a:fillRect/>
          </a:stretch>
        </p:blipFill>
        <p:spPr>
          <a:prstGeom prst="rect">
            <a:avLst/>
          </a:prstGeom>
        </p:spPr>
      </p:pic>
    </p:spTree>
    <p:extLst>
      <p:ext uri="{BB962C8B-B14F-4D97-AF65-F5344CB8AC3E}">
        <p14:creationId xmlns:p14="http://schemas.microsoft.com/office/powerpoint/2010/main" val="252070652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Click </a:t>
            </a:r>
            <a:r>
              <a:rPr lang="en-US" b="1" dirty="0"/>
              <a:t>Next</a:t>
            </a:r>
            <a:endParaRPr lang="en-US" dirty="0"/>
          </a:p>
          <a:p>
            <a:r>
              <a:rPr lang="en-US" dirty="0"/>
              <a:t>Enter your database password and click </a:t>
            </a:r>
            <a:r>
              <a:rPr lang="en-US" b="1" dirty="0"/>
              <a:t>Sign in</a:t>
            </a:r>
            <a:endParaRPr lang="en-GB" b="1"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3416320"/>
          </a:xfrm>
        </p:spPr>
        <p:txBody>
          <a:bodyPr/>
          <a:lstStyle/>
          <a:p>
            <a:r>
              <a:rPr lang="en-US" dirty="0"/>
              <a:t>Click </a:t>
            </a:r>
            <a:r>
              <a:rPr lang="en-US" b="1" dirty="0"/>
              <a:t>My Workspace</a:t>
            </a:r>
            <a:r>
              <a:rPr lang="en-US" dirty="0"/>
              <a:t>, then </a:t>
            </a:r>
            <a:r>
              <a:rPr lang="en-US" b="1" dirty="0"/>
              <a:t>Datasets</a:t>
            </a:r>
          </a:p>
          <a:p>
            <a:r>
              <a:rPr lang="en-US" dirty="0"/>
              <a:t>A new dataset named after your SQL DW (</a:t>
            </a:r>
            <a:r>
              <a:rPr lang="en-US" dirty="0" err="1"/>
              <a:t>cistbot</a:t>
            </a:r>
            <a:r>
              <a:rPr lang="en-US" dirty="0"/>
              <a:t>[</a:t>
            </a:r>
            <a:r>
              <a:rPr lang="en-US" dirty="0" err="1"/>
              <a:t>nn</a:t>
            </a:r>
            <a:r>
              <a:rPr lang="en-US" dirty="0"/>
              <a:t>]</a:t>
            </a:r>
            <a:r>
              <a:rPr lang="en-US" dirty="0" err="1"/>
              <a:t>dw</a:t>
            </a:r>
            <a:r>
              <a:rPr lang="en-US" dirty="0"/>
              <a:t>) is listed.  It might take a few minutes to appear.</a:t>
            </a:r>
          </a:p>
          <a:p>
            <a:r>
              <a:rPr lang="en-US" dirty="0"/>
              <a:t>Click on the “</a:t>
            </a:r>
            <a:r>
              <a:rPr lang="en-US" b="1" dirty="0"/>
              <a:t>Create report</a:t>
            </a:r>
            <a:r>
              <a:rPr lang="en-US" dirty="0"/>
              <a:t>” icon next to it.  It’s the chart icon.</a:t>
            </a:r>
          </a:p>
          <a:p>
            <a:r>
              <a:rPr lang="en-US" dirty="0"/>
              <a:t> </a:t>
            </a:r>
            <a:endParaRPr lang="en-GB"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a:t>
            </a:r>
            <a:r>
              <a:rPr lang="en-US" dirty="0" err="1"/>
              <a:t>CISBot</a:t>
            </a:r>
            <a:r>
              <a:rPr lang="en-US" dirty="0"/>
              <a:t>)</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View dashboard combined reports</a:t>
            </a:r>
            <a:endParaRPr lang="en-GB" sz="2400"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a:t>
            </a:r>
            <a:r>
              <a:rPr lang="en-US" dirty="0" err="1"/>
              <a:t>CISBot</a:t>
            </a:r>
            <a:r>
              <a:rPr lang="en-US" dirty="0"/>
              <a:t>” dashboard</a:t>
            </a:r>
          </a:p>
          <a:p>
            <a:r>
              <a:rPr lang="en-US" dirty="0"/>
              <a:t>Interact with your dashboard</a:t>
            </a:r>
          </a:p>
        </p:txBody>
      </p:sp>
      <p:pic>
        <p:nvPicPr>
          <p:cNvPr id="3" name="Picture 2"/>
          <p:cNvPicPr>
            <a:picLocks noChangeAspect="1"/>
          </p:cNvPicPr>
          <p:nvPr/>
        </p:nvPicPr>
        <p:blipFill>
          <a:blip r:embed="rId2"/>
          <a:stretch>
            <a:fillRect/>
          </a:stretch>
        </p:blipFill>
        <p:spPr>
          <a:xfrm>
            <a:off x="3932262" y="0"/>
            <a:ext cx="8504213" cy="6929836"/>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395049"/>
          </a:xfrm>
        </p:spPr>
        <p:txBody>
          <a:bodyPr/>
          <a:lstStyle/>
          <a:p>
            <a:pPr marL="0" indent="0">
              <a:buNone/>
            </a:pPr>
            <a:r>
              <a:rPr lang="en-US" sz="1800" i="1" dirty="0"/>
              <a:t>We set up a near-real-time alert in case sentiment decreases below a certain threshold.</a:t>
            </a:r>
          </a:p>
          <a:p>
            <a:r>
              <a:rPr lang="en-US" sz="1800" dirty="0"/>
              <a:t>Run the simulator again to make sure there is data for the last 10 minutes</a:t>
            </a:r>
          </a:p>
          <a:p>
            <a:r>
              <a:rPr lang="en-US" sz="1800" dirty="0"/>
              <a:t>In the box “Ask a question about your data”, type: </a:t>
            </a:r>
            <a:r>
              <a:rPr lang="en-US" sz="1800" b="1" dirty="0"/>
              <a:t>average of score over last 10 minutes as gauge</a:t>
            </a:r>
          </a:p>
          <a:p>
            <a:r>
              <a:rPr lang="en-US" sz="1800" dirty="0"/>
              <a:t>Change the Title of the visual to </a:t>
            </a:r>
            <a:r>
              <a:rPr lang="en-US" sz="1800" b="1" dirty="0"/>
              <a:t>Sentiment score over last 10 minutes</a:t>
            </a:r>
          </a:p>
          <a:p>
            <a:r>
              <a:rPr lang="en-US" sz="1800" dirty="0"/>
              <a:t>Click Pin visual, add the visual to the existing dashboard (</a:t>
            </a:r>
            <a:r>
              <a:rPr lang="en-US" sz="1800" dirty="0" err="1"/>
              <a:t>CISBot</a:t>
            </a:r>
            <a:r>
              <a:rPr lang="en-US" sz="1800" dirty="0"/>
              <a:t>)</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241553" y="1394165"/>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241553" y="4868847"/>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6" name="Picture 5"/>
          <p:cNvPicPr>
            <a:picLocks noChangeAspect="1"/>
          </p:cNvPicPr>
          <p:nvPr/>
        </p:nvPicPr>
        <p:blipFill>
          <a:blip r:embed="rId4"/>
          <a:stretch>
            <a:fillRect/>
          </a:stretch>
        </p:blipFill>
        <p:spPr>
          <a:xfrm>
            <a:off x="6842363" y="995446"/>
            <a:ext cx="2398678" cy="4254620"/>
          </a:xfrm>
          <a:prstGeom prst="rect">
            <a:avLst/>
          </a:prstGeom>
        </p:spPr>
      </p:pic>
    </p:spTree>
    <p:extLst>
      <p:ext uri="{BB962C8B-B14F-4D97-AF65-F5344CB8AC3E}">
        <p14:creationId xmlns:p14="http://schemas.microsoft.com/office/powerpoint/2010/main" val="133313431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52994" y="1013939"/>
            <a:ext cx="2393905" cy="4262475"/>
          </a:xfrm>
          <a:prstGeom prst="rect">
            <a:avLst/>
          </a:prstGeom>
        </p:spPr>
      </p:pic>
    </p:spTree>
    <p:extLst>
      <p:ext uri="{BB962C8B-B14F-4D97-AF65-F5344CB8AC3E}">
        <p14:creationId xmlns:p14="http://schemas.microsoft.com/office/powerpoint/2010/main" val="11222009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current</a:t>
            </a:r>
            <a:r>
              <a:rPr lang="en-US" sz="1100" dirty="0">
                <a:gradFill>
                  <a:gsLst>
                    <a:gs pos="0">
                      <a:srgbClr val="FFFFFF"/>
                    </a:gs>
                    <a:gs pos="100000">
                      <a:srgbClr val="FFFFFF"/>
                    </a:gs>
                  </a:gsLst>
                  <a:lin ang="5400000" scaled="0"/>
                </a:gradFill>
                <a:highlight>
                  <a:srgbClr val="800080"/>
                </a:highlight>
              </a:rPr>
              <a:t> interest </a:t>
            </a:r>
            <a:r>
              <a:rPr lang="en-US" sz="1100" dirty="0">
                <a:gradFill>
                  <a:gsLst>
                    <a:gs pos="0">
                      <a:srgbClr val="FFFFFF"/>
                    </a:gs>
                    <a:gs pos="100000">
                      <a:srgbClr val="FFFFFF"/>
                    </a:gs>
                  </a:gsLst>
                  <a:lin ang="5400000" scaled="0"/>
                </a:gradFill>
              </a:rPr>
              <a:t>for a </a:t>
            </a:r>
            <a:r>
              <a:rPr lang="en-US" sz="1100" dirty="0">
                <a:gradFill>
                  <a:gsLst>
                    <a:gs pos="0">
                      <a:srgbClr val="FFFFFF"/>
                    </a:gs>
                    <a:gs pos="100000">
                      <a:srgbClr val="FFFFFF"/>
                    </a:gs>
                  </a:gsLst>
                  <a:lin ang="5400000" scaled="0"/>
                </a:gradFill>
                <a:highlight>
                  <a:srgbClr val="CC9900"/>
                </a:highlight>
              </a:rPr>
              <a:t>loan</a:t>
            </a:r>
            <a:r>
              <a:rPr lang="en-US" sz="1100" dirty="0">
                <a:gradFill>
                  <a:gsLst>
                    <a:gs pos="0">
                      <a:srgbClr val="FFFFFF"/>
                    </a:gs>
                    <a:gs pos="100000">
                      <a:srgbClr val="FFFFFF"/>
                    </a:gs>
                  </a:gsLst>
                  <a:lin ang="5400000" scaled="0"/>
                </a:gradFill>
              </a:rPr>
              <a:t>?</a:t>
            </a: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59188"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 the current interest rate for a loan?</a:t>
            </a: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70316"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product</a:t>
            </a: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loan</a:t>
            </a: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3077766"/>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Click </a:t>
            </a:r>
            <a:r>
              <a:rPr lang="en-US" b="1" dirty="0"/>
              <a:t>Save</a:t>
            </a:r>
            <a:endParaRPr lang="en-US" dirty="0"/>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42362" y="1012460"/>
            <a:ext cx="2411429" cy="4277237"/>
          </a:xfrm>
          <a:prstGeom prst="rect">
            <a:avLst/>
          </a:prstGeom>
        </p:spPr>
      </p:pic>
    </p:spTree>
    <p:extLst>
      <p:ext uri="{BB962C8B-B14F-4D97-AF65-F5344CB8AC3E}">
        <p14:creationId xmlns:p14="http://schemas.microsoft.com/office/powerpoint/2010/main" val="12058088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pic>
        <p:nvPicPr>
          <p:cNvPr id="6" name="Picture Placeholder 5"/>
          <p:cNvPicPr>
            <a:picLocks noGrp="1" noChangeAspect="1"/>
          </p:cNvPicPr>
          <p:nvPr>
            <p:ph type="pic" sz="quarter" idx="10"/>
          </p:nvPr>
        </p:nvPicPr>
        <p:blipFill>
          <a:blip r:embed="rId2"/>
          <a:srcRect l="293" r="293"/>
          <a:stretch>
            <a:fillRect/>
          </a:stretch>
        </p:blipFill>
        <p:spPr>
          <a:prstGeom prst="rect">
            <a:avLst/>
          </a:prstGeom>
        </p:spPr>
      </p:pic>
    </p:spTree>
    <p:extLst>
      <p:ext uri="{BB962C8B-B14F-4D97-AF65-F5344CB8AC3E}">
        <p14:creationId xmlns:p14="http://schemas.microsoft.com/office/powerpoint/2010/main" val="315323878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5" name="Picture Placeholder 4"/>
          <p:cNvPicPr>
            <a:picLocks noGrp="1" noChangeAspect="1"/>
          </p:cNvPicPr>
          <p:nvPr>
            <p:ph type="pic" sz="quarter" idx="10"/>
          </p:nvPr>
        </p:nvPicPr>
        <p:blipFill>
          <a:blip r:embed="rId2"/>
          <a:srcRect l="368" r="368"/>
          <a:stretch>
            <a:fillRect/>
          </a:stretch>
        </p:blipFill>
        <p:spPr>
          <a:prstGeom prst="rect">
            <a:avLst/>
          </a:prstGeom>
        </p:spPr>
      </p:pic>
    </p:spTree>
    <p:extLst>
      <p:ext uri="{BB962C8B-B14F-4D97-AF65-F5344CB8AC3E}">
        <p14:creationId xmlns:p14="http://schemas.microsoft.com/office/powerpoint/2010/main" val="47032287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product “loan”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“interest”</a:t>
            </a: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Loan application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 accepted</a:t>
            </a: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the link to loan details</a:t>
            </a:r>
          </a:p>
        </p:txBody>
      </p:sp>
      <p:sp>
        <p:nvSpPr>
          <p:cNvPr id="27" name="Speech Bubble: Oval 26"/>
          <p:cNvSpPr/>
          <p:nvPr/>
        </p:nvSpPr>
        <p:spPr bwMode="auto">
          <a:xfrm>
            <a:off x="1333001" y="1455152"/>
            <a:ext cx="2233503"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current interest rate for a car loan?</a:t>
            </a: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902881"/>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b="1" dirty="0">
                <a:gradFill>
                  <a:gsLst>
                    <a:gs pos="1250">
                      <a:schemeClr val="tx1"/>
                    </a:gs>
                    <a:gs pos="99000">
                      <a:schemeClr val="tx1"/>
                    </a:gs>
                  </a:gsLst>
                  <a:lin ang="5400000" scaled="0"/>
                </a:gradFill>
                <a:latin typeface="+mj-lt"/>
              </a:rPr>
              <a:t>Start Visual Studio 2015</a:t>
            </a:r>
            <a:r>
              <a:rPr lang="en-US" sz="2400" dirty="0">
                <a:gradFill>
                  <a:gsLst>
                    <a:gs pos="1250">
                      <a:schemeClr val="tx1"/>
                    </a:gs>
                    <a:gs pos="99000">
                      <a:schemeClr val="tx1"/>
                    </a:gs>
                  </a:gsLst>
                  <a:lin ang="5400000" scaled="0"/>
                </a:gradFill>
                <a:latin typeface="+mj-lt"/>
              </a:rPr>
              <a:t>.  Click </a:t>
            </a:r>
            <a:r>
              <a:rPr lang="en-US" sz="2400" b="1" dirty="0">
                <a:gradFill>
                  <a:gsLst>
                    <a:gs pos="1250">
                      <a:schemeClr val="tx1"/>
                    </a:gs>
                    <a:gs pos="99000">
                      <a:schemeClr val="tx1"/>
                    </a:gs>
                  </a:gsLst>
                  <a:lin ang="5400000" scaled="0"/>
                </a:gradFill>
                <a:latin typeface="+mj-lt"/>
              </a:rPr>
              <a:t>Sign in, </a:t>
            </a:r>
            <a:r>
              <a:rPr lang="en-US" sz="2400" dirty="0">
                <a:gradFill>
                  <a:gsLst>
                    <a:gs pos="1250">
                      <a:schemeClr val="tx1"/>
                    </a:gs>
                    <a:gs pos="99000">
                      <a:schemeClr val="tx1"/>
                    </a:gs>
                  </a:gsLst>
                  <a:lin ang="5400000" scaled="0"/>
                </a:gradFill>
                <a:latin typeface="+mj-lt"/>
              </a:rPr>
              <a:t>using your Azure subscription credentials.  It takes a few minutes to start VS2015 for the first time.</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a:t>
            </a:r>
            <a:r>
              <a:rPr lang="en-US" sz="2400" b="1" dirty="0">
                <a:gradFill>
                  <a:gsLst>
                    <a:gs pos="1250">
                      <a:schemeClr val="tx1"/>
                    </a:gs>
                    <a:gs pos="99000">
                      <a:schemeClr val="tx1"/>
                    </a:gs>
                  </a:gsLst>
                  <a:lin ang="5400000" scaled="0"/>
                </a:gradFill>
                <a:latin typeface="+mj-lt"/>
              </a:rPr>
              <a:t> Windows PowerShell </a:t>
            </a:r>
            <a:r>
              <a:rPr lang="en-US" sz="2400" dirty="0">
                <a:gradFill>
                  <a:gsLst>
                    <a:gs pos="1250">
                      <a:schemeClr val="tx1"/>
                    </a:gs>
                    <a:gs pos="99000">
                      <a:schemeClr val="tx1"/>
                    </a:gs>
                  </a:gsLst>
                  <a:lin ang="5400000" scaled="0"/>
                </a:gradFill>
                <a:latin typeface="+mj-lt"/>
              </a:rPr>
              <a:t>as</a:t>
            </a:r>
            <a:r>
              <a:rPr lang="en-US" sz="2400" b="1" dirty="0">
                <a:gradFill>
                  <a:gsLst>
                    <a:gs pos="1250">
                      <a:schemeClr val="tx1"/>
                    </a:gs>
                    <a:gs pos="99000">
                      <a:schemeClr val="tx1"/>
                    </a:gs>
                  </a:gsLst>
                  <a:lin ang="5400000" scaled="0"/>
                </a:gradFill>
                <a:latin typeface="+mj-lt"/>
              </a:rPr>
              <a:t> administrator.  </a:t>
            </a:r>
            <a:r>
              <a:rPr lang="en-US" sz="2400" i="1" dirty="0">
                <a:gradFill>
                  <a:gsLst>
                    <a:gs pos="1250">
                      <a:schemeClr val="tx1"/>
                    </a:gs>
                    <a:gs pos="99000">
                      <a:schemeClr val="tx1"/>
                    </a:gs>
                  </a:gsLst>
                  <a:lin ang="5400000" scaled="0"/>
                </a:gradFill>
                <a:latin typeface="+mj-lt"/>
              </a:rPr>
              <a:t>Don’t use PowerShell ISE.</a:t>
            </a:r>
            <a:endParaRPr lang="en-US" sz="2400" b="1" dirty="0">
              <a:gradFill>
                <a:gsLst>
                  <a:gs pos="1250">
                    <a:schemeClr val="tx1"/>
                  </a:gs>
                  <a:gs pos="99000">
                    <a:schemeClr val="tx1"/>
                  </a:gs>
                </a:gsLst>
                <a:lin ang="5400000" scaled="0"/>
              </a:gradFill>
              <a:latin typeface="+mj-lt"/>
            </a:endParaRP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Run “notepad config.ps1”</a:t>
            </a:r>
          </a:p>
          <a:p>
            <a:pPr marL="742950" lvl="3" indent="-285750">
              <a:buFont typeface="Arial" panose="020B0604020202020204" pitchFamily="34" charset="0"/>
              <a:buChar char="•"/>
            </a:pPr>
            <a:r>
              <a:rPr lang="en-US" dirty="0"/>
              <a:t>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and close config.ps1</a:t>
            </a:r>
          </a:p>
          <a:p>
            <a:pPr marL="742950" lvl="3" indent="-285750">
              <a:buFont typeface="Arial" panose="020B0604020202020204" pitchFamily="34" charset="0"/>
              <a:buChar char="•"/>
            </a:pPr>
            <a:r>
              <a:rPr lang="en-US" dirty="0"/>
              <a:t>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a:p>
            <a:pPr marL="742950" lvl="3" indent="-285750">
              <a:buFont typeface="Arial" panose="020B0604020202020204" pitchFamily="34" charset="0"/>
              <a:buChar char="•"/>
            </a:pPr>
            <a:r>
              <a:rPr lang="en-US" dirty="0"/>
              <a:t>Change directory to the C:\Repos\next-best-offer-bot\Scripts folder, which contains all the PowerShell scripts to automatically create resources for this lab.</a:t>
            </a:r>
          </a:p>
        </p:txBody>
      </p:sp>
    </p:spTree>
    <p:extLst>
      <p:ext uri="{BB962C8B-B14F-4D97-AF65-F5344CB8AC3E}">
        <p14:creationId xmlns:p14="http://schemas.microsoft.com/office/powerpoint/2010/main" val="4576186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In Visual Studio 2015, 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647152"/>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Central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757952"/>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Use </a:t>
            </a:r>
            <a:r>
              <a:rPr lang="en-US" sz="1800" b="1" dirty="0"/>
              <a:t>Central US</a:t>
            </a:r>
            <a:r>
              <a:rPr lang="en-US" sz="1800" dirty="0"/>
              <a:t> for location</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5447645"/>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r>
              <a:rPr lang="en-US" sz="1800" i="1" dirty="0"/>
              <a:t>Note: If you get an error message about Data Lake Tools.  Restarting VS2015 should fix it.</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4733604"/>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r>
              <a:rPr lang="en-US" sz="1800" dirty="0"/>
              <a:t>Wait for the job to complete preparing, queued, executing, and finalized stages.</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5447645"/>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r>
              <a:rPr lang="en-US" sz="1800" dirty="0">
                <a:sym typeface="Wingdings" panose="05000000000000000000" pitchFamily="2" charset="2"/>
              </a:rPr>
              <a:t>Make sure the job to register extension assemblies finished successfully.</a:t>
            </a:r>
          </a:p>
          <a:p>
            <a:r>
              <a:rPr lang="en-US" sz="1800" dirty="0">
                <a:sym typeface="Wingdings" panose="05000000000000000000" pitchFamily="2" charset="2"/>
              </a:rPr>
              <a:t>Navigate to your Data Lake Analytics &gt; Overview &gt; Data Explorer &gt; Expand Catalog node to ensure all assemblies are registered as in screenshot.</a:t>
            </a:r>
          </a:p>
          <a:p>
            <a:endParaRPr lang="en-US" sz="1800" dirty="0">
              <a:sym typeface="Wingdings" panose="05000000000000000000" pitchFamily="2" charset="2"/>
            </a:endParaRPr>
          </a:p>
        </p:txBody>
      </p:sp>
      <p:pic>
        <p:nvPicPr>
          <p:cNvPr id="10" name="Picture Placeholder 9"/>
          <p:cNvPicPr>
            <a:picLocks noGrp="1" noChangeAspect="1"/>
          </p:cNvPicPr>
          <p:nvPr>
            <p:ph type="pic" sz="quarter" idx="10"/>
          </p:nvPr>
        </p:nvPicPr>
        <p:blipFill>
          <a:blip r:embed="rId2"/>
          <a:srcRect t="1209" b="1209"/>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597360"/>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financial services company. To compete in an increasingly competitive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936462"/>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In the </a:t>
            </a:r>
            <a:r>
              <a:rPr lang="en-US" sz="1800" b="1" dirty="0"/>
              <a:t>Path prefix pattern </a:t>
            </a:r>
            <a:r>
              <a:rPr lang="en-US" sz="1800" dirty="0"/>
              <a:t>textbox,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5466112"/>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regarding loans and credit cards. He asks whether artificial intelligence can make the system better and better over time, as it learns from interactions users have with it. </a:t>
            </a:r>
          </a:p>
          <a:p>
            <a:r>
              <a:rPr lang="en-US" sz="2400" dirty="0"/>
              <a:t>Initially the bot should recognize very broadly what sort of message (e.g. inquiry about a credit card, or about a loan), and direct the user to a specific page on the web site for the particular product. Over time the bot should evolve to answer questions based on known information. Finally, if this test is successful, Mark envisions that a customer should be able to get detailed information and then schedule an appointment or fill out an online application</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66644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t>
            </a:r>
            <a:r>
              <a:rPr lang="en-US" sz="1800" b="1" dirty="0"/>
              <a:t>Create a bot</a:t>
            </a:r>
            <a:r>
              <a:rPr lang="en-US" sz="1800" dirty="0"/>
              <a:t>,</a:t>
            </a:r>
            <a:r>
              <a:rPr lang="en-US" sz="1800" b="1" dirty="0"/>
              <a:t> </a:t>
            </a:r>
            <a:r>
              <a:rPr lang="en-US" sz="1800" dirty="0"/>
              <a:t>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Leave Messaging endpoint empty for now.</a:t>
            </a:r>
          </a:p>
          <a:p>
            <a:r>
              <a:rPr lang="en-US" sz="1800" dirty="0"/>
              <a:t>Click on </a:t>
            </a:r>
            <a:r>
              <a:rPr lang="en-US" sz="1800" b="1" dirty="0"/>
              <a:t>Create Microsoft App ID and password</a:t>
            </a:r>
          </a:p>
          <a:p>
            <a:r>
              <a:rPr lang="en-US" sz="1800" dirty="0"/>
              <a:t>You will need to login with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endParaRPr lang="en-US" sz="1800" dirty="0"/>
          </a:p>
          <a:p>
            <a:endParaRPr lang="en-US" sz="1800" dirty="0"/>
          </a:p>
          <a:p>
            <a:endParaRPr lang="en-US" sz="18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On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Create LUIS language model</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Leave everything else blank for now.</a:t>
            </a:r>
          </a:p>
          <a:p>
            <a:r>
              <a:rPr lang="en-US" sz="1800" dirty="0"/>
              <a:t>Click </a:t>
            </a:r>
            <a:r>
              <a:rPr lang="en-US" sz="1800" b="1" dirty="0"/>
              <a:t>Create</a:t>
            </a:r>
            <a:endParaRPr lang="en-US" sz="1800" dirty="0"/>
          </a:p>
          <a:p>
            <a:endParaRPr lang="en-US" sz="1800" dirty="0"/>
          </a:p>
        </p:txBody>
      </p:sp>
      <p:pic>
        <p:nvPicPr>
          <p:cNvPr id="5" name="Picture Placeholder 4"/>
          <p:cNvPicPr>
            <a:picLocks noGrp="1" noChangeAspect="1"/>
          </p:cNvPicPr>
          <p:nvPr>
            <p:ph type="pic" sz="quarter" idx="10"/>
          </p:nvPr>
        </p:nvPicPr>
        <p:blipFill>
          <a:blip r:embed="rId3"/>
          <a:srcRect l="363" r="363"/>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GB" sz="2400" dirty="0"/>
          </a:p>
        </p:txBody>
      </p:sp>
      <p:sp>
        <p:nvSpPr>
          <p:cNvPr id="4" name="Content Placeholder 3"/>
          <p:cNvSpPr>
            <a:spLocks noGrp="1"/>
          </p:cNvSpPr>
          <p:nvPr>
            <p:ph sz="quarter" idx="11"/>
          </p:nvPr>
        </p:nvSpPr>
        <p:spPr>
          <a:xfrm>
            <a:off x="183263" y="1302728"/>
            <a:ext cx="3566121" cy="4915192"/>
          </a:xfrm>
        </p:spPr>
        <p:txBody>
          <a:bodyPr/>
          <a:lstStyle/>
          <a:p>
            <a:pPr marL="0" indent="0">
              <a:buNone/>
            </a:pPr>
            <a:r>
              <a:rPr lang="en-US" sz="1800" i="1" dirty="0"/>
              <a:t>Create LUIS intents </a:t>
            </a:r>
          </a:p>
          <a:p>
            <a:r>
              <a:rPr lang="en-US" sz="1600" dirty="0"/>
              <a:t>Click on </a:t>
            </a:r>
            <a:r>
              <a:rPr lang="en-US" sz="1600" b="1" dirty="0"/>
              <a:t>Intents </a:t>
            </a:r>
            <a:r>
              <a:rPr lang="en-US" sz="1600" dirty="0"/>
              <a:t>&gt; </a:t>
            </a:r>
            <a:r>
              <a:rPr lang="en-US" sz="1600" b="1" dirty="0"/>
              <a:t>Add Intent</a:t>
            </a:r>
            <a:r>
              <a:rPr lang="en-US" sz="1600" dirty="0"/>
              <a:t> links to create a new intent.</a:t>
            </a:r>
          </a:p>
          <a:p>
            <a:r>
              <a:rPr lang="en-US" sz="1600" dirty="0"/>
              <a:t>For intent name, enter “</a:t>
            </a:r>
            <a:r>
              <a:rPr lang="en-US" sz="1600" b="1" dirty="0"/>
              <a:t>complain about a branch</a:t>
            </a:r>
            <a:r>
              <a:rPr lang="en-US" sz="1600" dirty="0"/>
              <a:t>”</a:t>
            </a:r>
          </a:p>
          <a:p>
            <a:r>
              <a:rPr lang="en-US" sz="1600" dirty="0"/>
              <a:t>Click </a:t>
            </a:r>
            <a:r>
              <a:rPr lang="en-US" sz="1600" b="1" dirty="0"/>
              <a:t>Save</a:t>
            </a:r>
            <a:endParaRPr lang="en-US" sz="1600" dirty="0"/>
          </a:p>
          <a:p>
            <a:r>
              <a:rPr lang="en-US" sz="1600" dirty="0"/>
              <a:t>For utterance, enter “</a:t>
            </a:r>
            <a:r>
              <a:rPr lang="en-US" sz="1600" b="1" dirty="0"/>
              <a:t>I hate long teller lines</a:t>
            </a:r>
            <a:r>
              <a:rPr lang="en-US" sz="1600" dirty="0"/>
              <a:t>”.  Press </a:t>
            </a:r>
            <a:r>
              <a:rPr lang="en-US" sz="1600" b="1" dirty="0"/>
              <a:t>Enter</a:t>
            </a:r>
            <a:r>
              <a:rPr lang="en-US" sz="1600" dirty="0"/>
              <a:t> key</a:t>
            </a:r>
          </a:p>
          <a:p>
            <a:r>
              <a:rPr lang="en-US" sz="1600" dirty="0"/>
              <a:t>Click </a:t>
            </a:r>
            <a:r>
              <a:rPr lang="en-US" sz="1600" b="1" dirty="0"/>
              <a:t>Save</a:t>
            </a:r>
          </a:p>
          <a:p>
            <a:r>
              <a:rPr lang="en-US" sz="1600" dirty="0"/>
              <a:t>Now create yet another intent with</a:t>
            </a:r>
          </a:p>
          <a:p>
            <a:pPr lvl="1"/>
            <a:r>
              <a:rPr lang="en-US" sz="1600" dirty="0"/>
              <a:t>Name = “</a:t>
            </a:r>
            <a:r>
              <a:rPr lang="en-US" sz="1600" b="1" dirty="0"/>
              <a:t>get info about a credit card</a:t>
            </a:r>
            <a:r>
              <a:rPr lang="en-US" sz="1600" dirty="0"/>
              <a:t>”</a:t>
            </a:r>
          </a:p>
          <a:p>
            <a:pPr lvl="1"/>
            <a:r>
              <a:rPr lang="en-US" sz="1600" dirty="0"/>
              <a:t>Utterance = “</a:t>
            </a:r>
            <a:r>
              <a:rPr lang="en-GB" sz="1600" b="1" dirty="0"/>
              <a:t>Do you have a travel points credit card?”</a:t>
            </a:r>
          </a:p>
          <a:p>
            <a:pPr lvl="1"/>
            <a:r>
              <a:rPr lang="en-US" sz="1600" dirty="0"/>
              <a:t>Name = “</a:t>
            </a:r>
            <a:r>
              <a:rPr lang="en-US" sz="1600" b="1" dirty="0"/>
              <a:t>get info about a loan</a:t>
            </a:r>
            <a:r>
              <a:rPr lang="en-US" sz="1600" dirty="0"/>
              <a:t>”</a:t>
            </a:r>
          </a:p>
          <a:p>
            <a:pPr lvl="1"/>
            <a:r>
              <a:rPr lang="en-US" sz="1600" dirty="0"/>
              <a:t>Utterance = “</a:t>
            </a:r>
            <a:r>
              <a:rPr lang="en-GB" sz="1600" b="1" dirty="0"/>
              <a:t>I need an auto loan?”</a:t>
            </a: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94165"/>
            <a:ext cx="3566121" cy="2582245"/>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Connect previously created LUIS account with LUIS language model.  This key we set up will be used for publishing later.</a:t>
            </a:r>
          </a:p>
          <a:p>
            <a:r>
              <a:rPr lang="en-US" sz="1800" dirty="0"/>
              <a:t>On the luis.ai website menu, click on </a:t>
            </a:r>
            <a:r>
              <a:rPr lang="en-US" sz="1800" b="1" dirty="0"/>
              <a:t>My Keys</a:t>
            </a:r>
            <a:r>
              <a:rPr lang="en-US" sz="1800" dirty="0"/>
              <a:t> then click on </a:t>
            </a:r>
            <a:r>
              <a:rPr lang="en-US" sz="1800" b="1" dirty="0"/>
              <a:t>Add a new key</a:t>
            </a:r>
            <a:endParaRPr lang="en-US" sz="1800" dirty="0"/>
          </a:p>
          <a:p>
            <a:r>
              <a:rPr lang="en-US" sz="1800" dirty="0"/>
              <a:t>Paste the LUIS account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5" name="Picture Placeholder 4"/>
          <p:cNvPicPr>
            <a:picLocks noGrp="1" noChangeAspect="1"/>
          </p:cNvPicPr>
          <p:nvPr>
            <p:ph type="pic" sz="quarter" idx="10"/>
          </p:nvPr>
        </p:nvPicPr>
        <p:blipFill>
          <a:blip r:embed="rId2"/>
          <a:srcRect l="716" r="716"/>
          <a:stretch>
            <a:fillRect/>
          </a:stretch>
        </p:blipFill>
        <p:spPr>
          <a:prstGeom prst="rect">
            <a:avLst/>
          </a:prstGeom>
        </p:spPr>
      </p:pic>
    </p:spTree>
    <p:extLst>
      <p:ext uri="{BB962C8B-B14F-4D97-AF65-F5344CB8AC3E}">
        <p14:creationId xmlns:p14="http://schemas.microsoft.com/office/powerpoint/2010/main" val="410847725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5419945"/>
          </a:xfrm>
        </p:spPr>
        <p:txBody>
          <a:bodyPr/>
          <a:lstStyle/>
          <a:p>
            <a:pPr marL="0" indent="0">
              <a:buNone/>
            </a:pPr>
            <a:r>
              <a:rPr lang="en-US" sz="1600" i="1" dirty="0"/>
              <a:t>Train, Test, and Publish LUIS language model.</a:t>
            </a:r>
          </a:p>
          <a:p>
            <a:r>
              <a:rPr lang="en-US" sz="1600" dirty="0"/>
              <a:t>On the luis.ai website, navigate back to your model &gt; </a:t>
            </a:r>
            <a:r>
              <a:rPr lang="en-US" sz="1600" b="1" dirty="0"/>
              <a:t>My Apps </a:t>
            </a:r>
            <a:r>
              <a:rPr lang="en-US" sz="1600" dirty="0"/>
              <a:t>&gt; </a:t>
            </a:r>
            <a:r>
              <a:rPr lang="en-US" sz="1600" b="1" dirty="0" err="1"/>
              <a:t>CISBot</a:t>
            </a:r>
            <a:endParaRPr lang="en-US" sz="1600" dirty="0"/>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the </a:t>
            </a:r>
            <a:r>
              <a:rPr lang="en-US" sz="1600" b="1" dirty="0"/>
              <a:t>Endpoint Key</a:t>
            </a:r>
            <a:r>
              <a:rPr lang="en-US" sz="1600" dirty="0"/>
              <a:t> dropdown and select the key you created earlier (</a:t>
            </a:r>
            <a:r>
              <a:rPr lang="en-US" sz="1600" b="1" dirty="0" err="1"/>
              <a:t>cisbot</a:t>
            </a:r>
            <a:r>
              <a:rPr lang="en-US" sz="1600" b="1" dirty="0"/>
              <a:t>[</a:t>
            </a:r>
            <a:r>
              <a:rPr lang="en-US" sz="1600" b="1" dirty="0" err="1"/>
              <a:t>nn</a:t>
            </a:r>
            <a:r>
              <a:rPr lang="en-US" sz="1600" b="1" dirty="0"/>
              <a:t>]</a:t>
            </a:r>
            <a:r>
              <a:rPr lang="en-US" sz="1600" b="1" dirty="0" err="1"/>
              <a:t>luis</a:t>
            </a:r>
            <a:r>
              <a:rPr lang="en-US" sz="1600" dirty="0"/>
              <a:t>)</a:t>
            </a:r>
          </a:p>
          <a:p>
            <a:r>
              <a:rPr lang="en-US" sz="1600" dirty="0"/>
              <a:t>Scroll down a bit and 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r>
              <a:rPr lang="en-US" sz="2400" dirty="0"/>
              <a:t>Customers who phone the call center are usually offered (after their request or issue is resolved) any promotional loans or credit cards.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or a loan application, although they might actually be passionate about the brand.</a:t>
            </a:r>
          </a:p>
          <a:p>
            <a:r>
              <a:rPr lang="en-US" sz="2400" dirty="0"/>
              <a:t>Mark asks you whether machine learning can help deciding which offer to extend to which customer interacting with the bot.</a:t>
            </a:r>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920" y="1154759"/>
            <a:ext cx="3566121" cy="5872377"/>
          </a:xfrm>
        </p:spPr>
        <p:txBody>
          <a:bodyPr/>
          <a:lstStyle/>
          <a:p>
            <a:r>
              <a:rPr lang="en-US" sz="1600" dirty="0"/>
              <a:t>In the Solution Explorer, double-click on </a:t>
            </a:r>
            <a:r>
              <a:rPr lang="en-US" sz="1600" dirty="0" err="1"/>
              <a:t>Web.config</a:t>
            </a:r>
            <a:endParaRPr lang="en-US" sz="1600" dirty="0"/>
          </a:p>
          <a:p>
            <a:r>
              <a:rPr lang="en-US" sz="1600" dirty="0"/>
              <a:t>Provide the following App Settings with the values/keys you’ve collected in the previous few steps:</a:t>
            </a:r>
          </a:p>
          <a:p>
            <a:pPr lvl="1"/>
            <a:r>
              <a:rPr lang="en-US" sz="1400" dirty="0"/>
              <a:t>From Bot registration &gt; dev.botframework.com &gt; My bots &gt; </a:t>
            </a:r>
            <a:r>
              <a:rPr lang="en-US" sz="1400" dirty="0" err="1"/>
              <a:t>cisbot</a:t>
            </a:r>
            <a:r>
              <a:rPr lang="en-US" sz="1400" dirty="0"/>
              <a:t>[</a:t>
            </a:r>
            <a:r>
              <a:rPr lang="en-US" sz="1400" dirty="0" err="1"/>
              <a:t>nn</a:t>
            </a:r>
            <a:r>
              <a:rPr lang="en-US" sz="1400" dirty="0"/>
              <a:t>] &gt; SETTINGS</a:t>
            </a:r>
          </a:p>
          <a:p>
            <a:pPr lvl="2"/>
            <a:r>
              <a:rPr lang="en-US" sz="1400" dirty="0" err="1"/>
              <a:t>BotId</a:t>
            </a:r>
            <a:r>
              <a:rPr lang="en-US" sz="1400" dirty="0"/>
              <a:t> – Same as bot handle</a:t>
            </a:r>
          </a:p>
          <a:p>
            <a:pPr lvl="2"/>
            <a:r>
              <a:rPr lang="en-US" sz="1400" dirty="0" err="1"/>
              <a:t>MicrosoftAppId</a:t>
            </a:r>
            <a:endParaRPr lang="en-US" sz="1400" dirty="0"/>
          </a:p>
          <a:p>
            <a:pPr lvl="2"/>
            <a:r>
              <a:rPr lang="en-US" sz="1400" dirty="0" err="1"/>
              <a:t>MicrosoftAppPassword</a:t>
            </a:r>
            <a:r>
              <a:rPr lang="en-US" sz="1400" dirty="0"/>
              <a:t> - </a:t>
            </a:r>
          </a:p>
          <a:p>
            <a:pPr lvl="1"/>
            <a:r>
              <a:rPr lang="en-US" sz="1400" dirty="0"/>
              <a:t>From LUIS configuration &gt; luis.ai &gt; Publish App</a:t>
            </a:r>
          </a:p>
          <a:p>
            <a:pPr lvl="2"/>
            <a:r>
              <a:rPr lang="en-US" sz="1400" dirty="0" err="1"/>
              <a:t>LuisAppId</a:t>
            </a:r>
            <a:endParaRPr lang="en-US" sz="1400" dirty="0"/>
          </a:p>
          <a:p>
            <a:pPr lvl="2"/>
            <a:r>
              <a:rPr lang="en-US" sz="1400" dirty="0" err="1"/>
              <a:t>LuisAPIKey</a:t>
            </a:r>
            <a:endParaRPr lang="en-US" sz="1400" dirty="0"/>
          </a:p>
          <a:p>
            <a:pPr lvl="1"/>
            <a:r>
              <a:rPr lang="en-US" sz="1400" dirty="0"/>
              <a:t>Logic App &gt; from previous step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600" dirty="0"/>
              <a:t>We can leave the </a:t>
            </a:r>
            <a:r>
              <a:rPr lang="en-US" sz="1600" dirty="0" err="1"/>
              <a:t>AmlWebService</a:t>
            </a:r>
            <a:r>
              <a:rPr lang="en-US" sz="1600" dirty="0"/>
              <a:t>* settings empty for now.</a:t>
            </a:r>
          </a:p>
          <a:p>
            <a:r>
              <a:rPr lang="en-US" sz="1600" dirty="0"/>
              <a:t>Click on </a:t>
            </a:r>
            <a:r>
              <a:rPr lang="en-US" sz="1600" b="1" dirty="0"/>
              <a:t>Start </a:t>
            </a:r>
            <a:r>
              <a:rPr lang="en-US" sz="1600" dirty="0"/>
              <a:t>in the Visual Studio ribbon to run the code.</a:t>
            </a:r>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028409"/>
            <a:ext cx="3566121" cy="6666440"/>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If you don’t have an existing App Service Plan, click on </a:t>
            </a:r>
            <a:r>
              <a:rPr lang="en-US" sz="1800" b="1" dirty="0"/>
              <a:t>New…</a:t>
            </a:r>
            <a:r>
              <a:rPr lang="en-US" sz="1800" dirty="0"/>
              <a:t> to create a new one.</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a:t>
            </a:r>
            <a:r>
              <a:rPr lang="en-US" sz="1800" b="1" dirty="0"/>
              <a:t>https</a:t>
            </a:r>
            <a:r>
              <a:rPr lang="en-US" sz="1800" dirty="0"/>
              <a:t>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branch complaints following an incident where a popular singer was not treated properly in one of the branches. Mark thinks that if he had known this at the time, he would have actively promoted the focus on customer service and ran a promotion for a point-based credit card.</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sp>
        <p:nvSpPr>
          <p:cNvPr id="5" name="Picture Placeholder 4">
            <a:extLst>
              <a:ext uri="{FF2B5EF4-FFF2-40B4-BE49-F238E27FC236}">
                <a16:creationId xmlns:a16="http://schemas.microsoft.com/office/drawing/2014/main" id="{DE466A00-FED9-4391-9231-F290855180CE}"/>
              </a:ext>
            </a:extLst>
          </p:cNvPr>
          <p:cNvSpPr>
            <a:spLocks noGrp="1"/>
          </p:cNvSpPr>
          <p:nvPr>
            <p:ph type="pic" sz="quarter" idx="10"/>
          </p:nvPr>
        </p:nvSpPr>
        <p:spPr/>
      </p:sp>
      <p:pic>
        <p:nvPicPr>
          <p:cNvPr id="6" name="Picture 5">
            <a:extLst>
              <a:ext uri="{FF2B5EF4-FFF2-40B4-BE49-F238E27FC236}">
                <a16:creationId xmlns:a16="http://schemas.microsoft.com/office/drawing/2014/main" id="{4FC7474C-BF6C-4F0D-ABBE-4C12C13DD9FA}"/>
              </a:ext>
            </a:extLst>
          </p:cNvPr>
          <p:cNvPicPr>
            <a:picLocks noChangeAspect="1"/>
          </p:cNvPicPr>
          <p:nvPr/>
        </p:nvPicPr>
        <p:blipFill>
          <a:blip r:embed="rId2"/>
          <a:stretch>
            <a:fillRect/>
          </a:stretch>
        </p:blipFill>
        <p:spPr>
          <a:xfrm>
            <a:off x="3929626" y="-1"/>
            <a:ext cx="8520717" cy="6994525"/>
          </a:xfrm>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a:t>
            </a:r>
            <a:r>
              <a:rPr lang="en-US" b="1" dirty="0"/>
              <a:t>product or location </a:t>
            </a:r>
            <a:r>
              <a:rPr lang="en-US" dirty="0"/>
              <a:t>entity. </a:t>
            </a:r>
          </a:p>
          <a:p>
            <a:pPr lvl="1"/>
            <a:r>
              <a:rPr lang="en-US" dirty="0"/>
              <a:t>Assign utterance to the correct intent: “</a:t>
            </a:r>
            <a:r>
              <a:rPr lang="en-US" b="1" dirty="0"/>
              <a:t>get info about a credit card</a:t>
            </a:r>
            <a:r>
              <a:rPr lang="en-US" dirty="0"/>
              <a:t>” or “</a:t>
            </a:r>
            <a:r>
              <a:rPr lang="en-US" b="1" dirty="0"/>
              <a:t>complain about a branch, etc.</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899255"/>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 You should see the </a:t>
            </a:r>
            <a:r>
              <a:rPr lang="en-US" sz="1800" b="1" dirty="0" err="1"/>
              <a:t>cisbot</a:t>
            </a:r>
            <a:r>
              <a:rPr lang="en-US" sz="1800" dirty="0"/>
              <a:t> dataset that was created by Stream Analytics.</a:t>
            </a:r>
          </a:p>
          <a:p>
            <a:r>
              <a:rPr lang="en-US" sz="1800" dirty="0"/>
              <a:t>Select the </a:t>
            </a:r>
            <a:r>
              <a:rPr lang="en-US" sz="1800" dirty="0" err="1"/>
              <a:t>cisbot</a:t>
            </a:r>
            <a:r>
              <a:rPr lang="en-US" sz="1800" dirty="0"/>
              <a:t> dataset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pic>
        <p:nvPicPr>
          <p:cNvPr id="8" name="Picture Placeholder 7"/>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76988610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5198346"/>
          </a:xfrm>
        </p:spPr>
        <p:txBody>
          <a:bodyPr/>
          <a:lstStyle/>
          <a:p>
            <a:r>
              <a:rPr lang="en-GB" sz="1800" dirty="0"/>
              <a:t>Go to your Data Lake Analytics service</a:t>
            </a:r>
          </a:p>
          <a:p>
            <a:r>
              <a:rPr lang="en-GB" sz="1800" dirty="0"/>
              <a:t>In DATA LAKE ANALYTICS, select </a:t>
            </a:r>
            <a:r>
              <a:rPr lang="en-GB" sz="1800" b="1" dirty="0"/>
              <a:t>+New Job</a:t>
            </a:r>
          </a:p>
          <a:p>
            <a:r>
              <a:rPr lang="en-GB" sz="1800" dirty="0"/>
              <a:t>Provide an optional job name (Prepare ML Training Data)</a:t>
            </a:r>
          </a:p>
          <a:p>
            <a:r>
              <a:rPr lang="en-GB" sz="1800" dirty="0"/>
              <a:t>Paste the script from </a:t>
            </a:r>
            <a:r>
              <a:rPr lang="en-US" sz="1800" dirty="0"/>
              <a:t>C:\Repos\next-best-offer-bot\Resources\MachineLearning</a:t>
            </a:r>
            <a:r>
              <a:rPr lang="en-GB" sz="1800" dirty="0"/>
              <a:t>\prepare-ml-training-</a:t>
            </a:r>
            <a:r>
              <a:rPr lang="en-GB" sz="1800" dirty="0" err="1"/>
              <a:t>set.usql</a:t>
            </a:r>
            <a:r>
              <a:rPr lang="en-GB" sz="1800" dirty="0"/>
              <a:t> into the main textbox.</a:t>
            </a:r>
          </a:p>
          <a:p>
            <a:r>
              <a:rPr lang="en-US" sz="1800" dirty="0"/>
              <a:t>Replace $</a:t>
            </a:r>
            <a:r>
              <a:rPr lang="en-US" sz="1800" dirty="0" err="1"/>
              <a:t>storageAccountName</a:t>
            </a:r>
            <a:r>
              <a:rPr lang="en-US" sz="1800" dirty="0"/>
              <a:t> (at the top of the script) with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Click </a:t>
            </a:r>
            <a:r>
              <a:rPr lang="en-US" sz="1800" b="1" dirty="0"/>
              <a:t>Submit Job</a:t>
            </a:r>
            <a:endParaRPr lang="en-GB" sz="1800" b="1" dirty="0"/>
          </a:p>
        </p:txBody>
      </p:sp>
      <p:pic>
        <p:nvPicPr>
          <p:cNvPr id="6" name="Picture Placeholder 5"/>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149665381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sp>
        <p:nvSpPr>
          <p:cNvPr id="4" name="Content Placeholder 3"/>
          <p:cNvSpPr>
            <a:spLocks noGrp="1"/>
          </p:cNvSpPr>
          <p:nvPr>
            <p:ph sz="quarter" idx="11"/>
          </p:nvPr>
        </p:nvSpPr>
        <p:spPr>
          <a:xfrm>
            <a:off x="183263" y="1394165"/>
            <a:ext cx="3566121" cy="2539157"/>
          </a:xfrm>
        </p:spPr>
        <p:txBody>
          <a:bodyPr/>
          <a:lstStyle/>
          <a:p>
            <a:r>
              <a:rPr lang="en-US" sz="1800" dirty="0"/>
              <a:t>After the job completes all 4 stages: Preparing, Queued, Running, Finalizing, click on the </a:t>
            </a:r>
            <a:r>
              <a:rPr lang="en-US" sz="1800" b="1" dirty="0"/>
              <a:t>Output</a:t>
            </a:r>
            <a:r>
              <a:rPr lang="en-US" sz="1800" dirty="0"/>
              <a:t> tab.</a:t>
            </a:r>
          </a:p>
          <a:p>
            <a:r>
              <a:rPr lang="en-US" sz="1800" dirty="0"/>
              <a:t>Check that the file </a:t>
            </a:r>
            <a:r>
              <a:rPr lang="en-US" sz="1800" b="1" dirty="0"/>
              <a:t>interactions.csv</a:t>
            </a:r>
            <a:r>
              <a:rPr lang="en-US" sz="1800" dirty="0"/>
              <a:t> was produced.</a:t>
            </a:r>
          </a:p>
          <a:p>
            <a:r>
              <a:rPr lang="en-US" sz="1800" dirty="0"/>
              <a:t>Click on the file name to preview its content.</a:t>
            </a:r>
            <a:endParaRPr lang="en-GB" sz="1800" dirty="0"/>
          </a:p>
        </p:txBody>
      </p:sp>
      <p:pic>
        <p:nvPicPr>
          <p:cNvPr id="8" name="Picture Placeholder 7"/>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399955388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We create a workspace for our Azure ML experiment.</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 + Analytics</a:t>
            </a:r>
            <a:r>
              <a:rPr lang="en-US" sz="1800" dirty="0">
                <a:sym typeface="Wingdings" panose="05000000000000000000" pitchFamily="2" charset="2"/>
              </a:rPr>
              <a:t>  </a:t>
            </a:r>
            <a:r>
              <a:rPr lang="en-US" sz="1800" b="1" dirty="0">
                <a:sym typeface="Wingdings" panose="05000000000000000000" pitchFamily="2" charset="2"/>
              </a:rPr>
              <a:t>Machine Learning Workspace</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aml</a:t>
            </a:r>
            <a:r>
              <a:rPr lang="en-US" sz="1800" dirty="0"/>
              <a:t>)</a:t>
            </a:r>
          </a:p>
          <a:p>
            <a:r>
              <a:rPr lang="en-US" sz="1800" dirty="0"/>
              <a:t>Select your existing resource group </a:t>
            </a:r>
          </a:p>
          <a:p>
            <a:r>
              <a:rPr lang="en-US" sz="1800" dirty="0"/>
              <a:t>Choose </a:t>
            </a:r>
            <a:r>
              <a:rPr lang="en-US" sz="1800" b="1" dirty="0"/>
              <a:t>South Central US</a:t>
            </a:r>
            <a:r>
              <a:rPr lang="en-US" sz="1800" dirty="0"/>
              <a:t> for Location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6140045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Navigate to your newly created Machine Learning Workspace</a:t>
            </a:r>
          </a:p>
          <a:p>
            <a:r>
              <a:rPr lang="en-US" sz="1800" dirty="0"/>
              <a:t>Click “</a:t>
            </a:r>
            <a:r>
              <a:rPr lang="en-US" sz="1800" b="1" dirty="0"/>
              <a:t>Launch Machine Learning Studio</a:t>
            </a:r>
            <a:r>
              <a:rPr lang="en-US" sz="1800" dirty="0"/>
              <a:t>”</a:t>
            </a:r>
          </a:p>
          <a:p>
            <a:r>
              <a:rPr lang="en-US" sz="1800" dirty="0"/>
              <a:t>Sign in with your Azure subscription credential.</a:t>
            </a:r>
          </a:p>
          <a:p>
            <a:r>
              <a:rPr lang="en-US" sz="1800" dirty="0"/>
              <a:t>If you have more than one AML workspaces, then you’ll need to select the REGION, then select the workspace you created.</a:t>
            </a:r>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51049979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Azure storage account (</a:t>
            </a:r>
            <a:r>
              <a:rPr lang="en-US" b="1" dirty="0" err="1"/>
              <a:t>cisbot</a:t>
            </a:r>
            <a:r>
              <a:rPr lang="en-US" b="1" dirty="0"/>
              <a:t>[</a:t>
            </a:r>
            <a:r>
              <a:rPr lang="en-US" b="1" dirty="0" err="1"/>
              <a:t>nn</a:t>
            </a:r>
            <a:r>
              <a:rPr lang="en-US" b="1" dirty="0"/>
              <a:t>]storage</a:t>
            </a:r>
            <a:r>
              <a:rPr lang="en-US" dirty="0"/>
              <a:t>)</a:t>
            </a:r>
          </a:p>
          <a:p>
            <a:r>
              <a:rPr lang="en-US" dirty="0"/>
              <a:t>Under SETTINGS </a:t>
            </a:r>
            <a:r>
              <a:rPr lang="en-US" dirty="0">
                <a:sym typeface="Wingdings" panose="05000000000000000000" pitchFamily="2" charset="2"/>
              </a:rPr>
              <a:t> </a:t>
            </a:r>
            <a:r>
              <a:rPr lang="en-US" b="1" dirty="0">
                <a:sym typeface="Wingdings" panose="05000000000000000000" pitchFamily="2" charset="2"/>
              </a:rPr>
              <a:t>Access keys</a:t>
            </a:r>
            <a:r>
              <a:rPr lang="en-US" dirty="0">
                <a:sym typeface="Wingdings" panose="05000000000000000000" pitchFamily="2" charset="2"/>
              </a:rPr>
              <a:t>, copy your primary key (key1)</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76616624"/>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14925</TotalTime>
  <Words>8811</Words>
  <Application>Microsoft Office PowerPoint</Application>
  <PresentationFormat>Custom</PresentationFormat>
  <Paragraphs>849</Paragraphs>
  <Slides>147</Slides>
  <Notes>13</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147</vt:i4>
      </vt:variant>
    </vt:vector>
  </HeadingPairs>
  <TitlesOfParts>
    <vt:vector size="156"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Customer questions</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(1/5)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(1/5)</vt:lpstr>
      <vt:lpstr>Integrate Azure ML web service with your Bot (2/5)</vt:lpstr>
      <vt:lpstr>Integrate Azure ML web service with your Bot (3/5)</vt:lpstr>
      <vt:lpstr>Integrate Azure ML web service with your Bot (4/5)</vt:lpstr>
      <vt:lpstr>Integrate Azure ML web service with your Bot (5/5)</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(1/9) 320-create-data-factory.ps1</vt:lpstr>
      <vt:lpstr>Create Data Factory (2/9)</vt:lpstr>
      <vt:lpstr>Create Data Factory (3/9)</vt:lpstr>
      <vt:lpstr>Create Data Factory (4/9)</vt:lpstr>
      <vt:lpstr>Create Data Factory (5/9)</vt:lpstr>
      <vt:lpstr>Create Data Factory (6/9)</vt:lpstr>
      <vt:lpstr>Create Data Factory (7/9)</vt:lpstr>
      <vt:lpstr>Create Data Factory (8/9)</vt:lpstr>
      <vt:lpstr>Create Data Factory (9/9)</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combined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George Wilburn</cp:lastModifiedBy>
  <cp:revision>951</cp:revision>
  <dcterms:created xsi:type="dcterms:W3CDTF">2014-06-10T19:28:25Z</dcterms:created>
  <dcterms:modified xsi:type="dcterms:W3CDTF">2017-06-07T04:20:31Z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